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2" r:id="rId13"/>
  </p:sldMasterIdLst>
  <p:notesMasterIdLst>
    <p:notesMasterId r:id="rId29"/>
  </p:notesMasterIdLst>
  <p:sldIdLst>
    <p:sldId id="256" r:id="rId14"/>
    <p:sldId id="284" r:id="rId15"/>
    <p:sldId id="279" r:id="rId16"/>
    <p:sldId id="265" r:id="rId17"/>
    <p:sldId id="289" r:id="rId18"/>
    <p:sldId id="287" r:id="rId19"/>
    <p:sldId id="277" r:id="rId20"/>
    <p:sldId id="288" r:id="rId21"/>
    <p:sldId id="286" r:id="rId22"/>
    <p:sldId id="290" r:id="rId23"/>
    <p:sldId id="282" r:id="rId24"/>
    <p:sldId id="291" r:id="rId25"/>
    <p:sldId id="285" r:id="rId26"/>
    <p:sldId id="273" r:id="rId27"/>
    <p:sldId id="2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1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5"/>
    <p:restoredTop sz="84198"/>
  </p:normalViewPr>
  <p:slideViewPr>
    <p:cSldViewPr snapToGrid="0">
      <p:cViewPr varScale="1">
        <p:scale>
          <a:sx n="80" d="100"/>
          <a:sy n="80" d="100"/>
        </p:scale>
        <p:origin x="8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02A5D-7587-1C45-A150-2E278C23EAC3}" type="datetimeFigureOut">
              <a:rPr lang="en-US" smtClean="0"/>
              <a:t>11/24/2024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E1DD5E-8847-0C43-8501-B80DA6630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90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35A08-14A4-57A3-FF4E-5F0B2A7C3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73BB30-5740-1BB2-35C3-90498BDA3B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0D41A8-3AC7-9E55-A4C6-B0080D89BC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decide which threshold we are going to use, GRS antenna analysis was needed. </a:t>
            </a:r>
          </a:p>
          <a:p>
            <a:endParaRPr lang="en-US" dirty="0"/>
          </a:p>
          <a:p>
            <a:r>
              <a:rPr lang="en-US" dirty="0"/>
              <a:t>Drawing on left is the concept sketch of GRS beam shown on last presentation, and the concept will be still considered same.</a:t>
            </a:r>
          </a:p>
          <a:p>
            <a:endParaRPr lang="en-US" dirty="0"/>
          </a:p>
          <a:p>
            <a:r>
              <a:rPr lang="en-US" dirty="0"/>
              <a:t>Table below shows the parameters of GRS. Given table had only 4 rows from High Altitude Relay (HAR) to Low Altitude (LA).</a:t>
            </a:r>
          </a:p>
          <a:p>
            <a:endParaRPr lang="en-US" dirty="0"/>
          </a:p>
          <a:p>
            <a:r>
              <a:rPr lang="en-US" dirty="0"/>
              <a:t>However, our interest is below 3,500ft, especially at 3,500ft and 400ft which is marked as red square. </a:t>
            </a:r>
          </a:p>
          <a:p>
            <a:endParaRPr lang="en-US" dirty="0"/>
          </a:p>
          <a:p>
            <a:r>
              <a:rPr lang="en-US" dirty="0"/>
              <a:t>So I added the row written in blue with  estimation of antenna gain and SV radius.</a:t>
            </a:r>
          </a:p>
          <a:p>
            <a:endParaRPr lang="en-US" dirty="0"/>
          </a:p>
          <a:p>
            <a:r>
              <a:rPr lang="en-US" dirty="0"/>
              <a:t>(ask question)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23EEA-EA97-CD4F-6E9F-D4B36255F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1DD5E-8847-0C43-8501-B80DA66309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83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AB5E0-D2C2-4B78-F159-98639E533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F98DE9-A354-7D21-DB0F-2B924F2CBC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DCA49F-263C-2593-70CE-8E8104063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slide, 3D figures are added based on the parameters on table, to assist understanding of GRS beam shape.</a:t>
            </a:r>
          </a:p>
          <a:p>
            <a:endParaRPr lang="en-US" dirty="0"/>
          </a:p>
          <a:p>
            <a:r>
              <a:rPr lang="en-US" dirty="0"/>
              <a:t>On 2D graphs, beam seems to spread in high angle, but when seeing 3D graph, you can see the spread angle is low as 7 degree.</a:t>
            </a:r>
          </a:p>
          <a:p>
            <a:endParaRPr lang="en-US" dirty="0"/>
          </a:p>
          <a:p>
            <a:r>
              <a:rPr lang="en-US" dirty="0"/>
              <a:t>As I mentioned before, even though we have parameters up to 120,000ft, our interest stays on altitude below 3,500ft.</a:t>
            </a:r>
          </a:p>
          <a:p>
            <a:endParaRPr lang="en-US" dirty="0"/>
          </a:p>
          <a:p>
            <a:r>
              <a:rPr lang="en-US" dirty="0"/>
              <a:t>Moreover, considering the concept sketch, I assumed the beam will spread in linear line up to 3,500ft from the ground shown in the graph on bottom right.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8E677-7F61-BBED-9491-F0F29A4B9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1DD5E-8847-0C43-8501-B80DA66309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272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B28DB-960E-7531-2C8A-86109F45D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1659E2-AA53-A757-3578-098037792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D44210-DE44-03AD-7B45-7F4DF98CD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slide, 3D figures are added based on the parameters on table, to assist understanding of GRS beam shape.</a:t>
            </a:r>
          </a:p>
          <a:p>
            <a:endParaRPr lang="en-US" dirty="0"/>
          </a:p>
          <a:p>
            <a:r>
              <a:rPr lang="en-US" dirty="0"/>
              <a:t>On 2D graphs, beam seems to spread in high angle, but when seeing 3D graph, you can see the spread angle is low as 7 degree.</a:t>
            </a:r>
          </a:p>
          <a:p>
            <a:endParaRPr lang="en-US" dirty="0"/>
          </a:p>
          <a:p>
            <a:r>
              <a:rPr lang="en-US" dirty="0"/>
              <a:t>As I mentioned before, even though we have parameters up to 120,000ft, our interest stays on altitude below 3,500ft.</a:t>
            </a:r>
          </a:p>
          <a:p>
            <a:endParaRPr lang="en-US" dirty="0"/>
          </a:p>
          <a:p>
            <a:r>
              <a:rPr lang="en-US" dirty="0"/>
              <a:t>Moreover, considering the concept sketch, I assumed the beam will spread in linear line up to 3,500ft from the ground shown in the graph on bottom right.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08EEF-3573-8A42-C6D9-E3B897496A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1DD5E-8847-0C43-8501-B80DA66309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93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3D2-D9A0-9F81-6DB6-ED422F501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686F11-D9F7-673A-31C3-92D839A07B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CEEF79-98B7-383C-F5C1-8D5EFBE6C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slide, 3D figures are added based on the parameters on table, to assist understanding of GRS beam shape.</a:t>
            </a:r>
          </a:p>
          <a:p>
            <a:endParaRPr lang="en-US" dirty="0"/>
          </a:p>
          <a:p>
            <a:r>
              <a:rPr lang="en-US" dirty="0"/>
              <a:t>On 2D graphs, beam seems to spread in high angle, but when seeing 3D graph, you can see the spread angle is low as 7 degree.</a:t>
            </a:r>
          </a:p>
          <a:p>
            <a:endParaRPr lang="en-US" dirty="0"/>
          </a:p>
          <a:p>
            <a:r>
              <a:rPr lang="en-US" dirty="0"/>
              <a:t>As I mentioned before, even though we have parameters up to 120,000ft, our interest stays on altitude below 3,500ft.</a:t>
            </a:r>
          </a:p>
          <a:p>
            <a:endParaRPr lang="en-US" dirty="0"/>
          </a:p>
          <a:p>
            <a:r>
              <a:rPr lang="en-US" dirty="0"/>
              <a:t>Moreover, considering the concept sketch, I assumed the beam will spread in linear line up to 3,500ft from the ground shown in the graph on bottom right.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5A8CE-C25B-55F6-8BEC-61E247F01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1DD5E-8847-0C43-8501-B80DA66309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93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slide, 3D figures are added based on the parameters on table, to assist understanding of GRS beam shape.</a:t>
            </a:r>
          </a:p>
          <a:p>
            <a:endParaRPr lang="en-US" dirty="0"/>
          </a:p>
          <a:p>
            <a:r>
              <a:rPr lang="en-US" dirty="0"/>
              <a:t>On 2D graphs, beam seems to spread in high angle, but when seeing 3D graph, you can see the spread angle is low as 7 degree.</a:t>
            </a:r>
          </a:p>
          <a:p>
            <a:endParaRPr lang="en-US" dirty="0"/>
          </a:p>
          <a:p>
            <a:r>
              <a:rPr lang="en-US" dirty="0"/>
              <a:t>As I mentioned before, even though we have parameters up to 120,000ft, our interest stays on altitude below 3,500ft.</a:t>
            </a:r>
          </a:p>
          <a:p>
            <a:endParaRPr lang="en-US" dirty="0"/>
          </a:p>
          <a:p>
            <a:r>
              <a:rPr lang="en-US" dirty="0"/>
              <a:t>Moreover, considering the concept sketch, I assumed the beam will spread in linear line up to 3,500ft from the ground shown in the graph on bottom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1DD5E-8847-0C43-8501-B80DA66309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10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FD9CF-5038-ADD1-0730-E323EDDCE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901E70-2118-DA72-C710-4611243DA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98DBC8-8573-FA3C-DF20-F1AB26B2C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slide, 3D figures are added based on the parameters on table, to assist understanding of GRS beam shape.</a:t>
            </a:r>
          </a:p>
          <a:p>
            <a:endParaRPr lang="en-US" dirty="0"/>
          </a:p>
          <a:p>
            <a:r>
              <a:rPr lang="en-US" dirty="0"/>
              <a:t>On 2D graphs, beam seems to spread in high angle, but when seeing 3D graph, you can see the spread angle is low as 7 degree.</a:t>
            </a:r>
          </a:p>
          <a:p>
            <a:endParaRPr lang="en-US" dirty="0"/>
          </a:p>
          <a:p>
            <a:r>
              <a:rPr lang="en-US" dirty="0"/>
              <a:t>As I mentioned before, even though we have parameters up to 120,000ft, our interest stays on altitude below 3,500ft.</a:t>
            </a:r>
          </a:p>
          <a:p>
            <a:endParaRPr lang="en-US" dirty="0"/>
          </a:p>
          <a:p>
            <a:r>
              <a:rPr lang="en-US" dirty="0"/>
              <a:t>Moreover, considering the concept sketch, I assumed the beam will spread in linear line up to 3,500ft from the ground shown in the graph on bottom right.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7F125-734D-5CF6-3ED8-9F6CD61E9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1DD5E-8847-0C43-8501-B80DA66309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073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448FD-7437-A7BE-72CD-B5BC50975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16D385-9395-F1C6-34F8-31954E39C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315C28-7784-4796-6243-533F528F8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decide which threshold we are going to use, GRS antenna analysis was needed. </a:t>
            </a:r>
          </a:p>
          <a:p>
            <a:endParaRPr lang="en-US" dirty="0"/>
          </a:p>
          <a:p>
            <a:r>
              <a:rPr lang="en-US" dirty="0"/>
              <a:t>Drawing on left is the concept sketch of GRS beam shown on last presentation, and the concept will be still considered same.</a:t>
            </a:r>
          </a:p>
          <a:p>
            <a:endParaRPr lang="en-US" dirty="0"/>
          </a:p>
          <a:p>
            <a:r>
              <a:rPr lang="en-US" dirty="0"/>
              <a:t>Table below shows the parameters of GRS. Given table had only 4 rows from High Altitude Relay (HAR) to Low Altitude (LA).</a:t>
            </a:r>
          </a:p>
          <a:p>
            <a:endParaRPr lang="en-US" dirty="0"/>
          </a:p>
          <a:p>
            <a:r>
              <a:rPr lang="en-US" dirty="0"/>
              <a:t>However, our interest is below 3,500ft, especially at 3,500ft and 400ft which is marked as red square. </a:t>
            </a:r>
          </a:p>
          <a:p>
            <a:endParaRPr lang="en-US" dirty="0"/>
          </a:p>
          <a:p>
            <a:r>
              <a:rPr lang="en-US" dirty="0"/>
              <a:t>So I added the row written in blue with  estimation of antenna gain and SV radius.</a:t>
            </a:r>
          </a:p>
          <a:p>
            <a:endParaRPr lang="en-US" dirty="0"/>
          </a:p>
          <a:p>
            <a:r>
              <a:rPr lang="en-US" dirty="0"/>
              <a:t>(ask question)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96A10-821E-A1FB-FEC1-FD65B6602E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1DD5E-8847-0C43-8501-B80DA66309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131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slide, 3D figures are added based on the parameters on table, to assist understanding of GRS beam shape.</a:t>
            </a:r>
          </a:p>
          <a:p>
            <a:endParaRPr lang="en-US" dirty="0"/>
          </a:p>
          <a:p>
            <a:r>
              <a:rPr lang="en-US" dirty="0"/>
              <a:t>On 2D graphs, beam seems to spread in high angle, but when seeing 3D graph, you can see the spread angle is low as 7 degree.</a:t>
            </a:r>
          </a:p>
          <a:p>
            <a:endParaRPr lang="en-US" dirty="0"/>
          </a:p>
          <a:p>
            <a:r>
              <a:rPr lang="en-US" dirty="0"/>
              <a:t>As I mentioned before, even though we have parameters up to 120,000ft, our interest stays on altitude below 3,500ft.</a:t>
            </a:r>
          </a:p>
          <a:p>
            <a:endParaRPr lang="en-US" dirty="0"/>
          </a:p>
          <a:p>
            <a:r>
              <a:rPr lang="en-US" dirty="0"/>
              <a:t>Moreover, considering the concept sketch, I assumed the beam will spread in linear line up to 3,500ft from the ground shown in the graph on bottom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1DD5E-8847-0C43-8501-B80DA66309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30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D0E4C-A7E6-D321-7B91-394F99EEF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053D7C-11EB-A6DF-28F1-02D903D37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F156D0-373A-EE8D-9C97-8BE75B116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slide, 3D figures are added based on the parameters on table, to assist understanding of GRS beam shape.</a:t>
            </a:r>
          </a:p>
          <a:p>
            <a:endParaRPr lang="en-US" dirty="0"/>
          </a:p>
          <a:p>
            <a:r>
              <a:rPr lang="en-US" dirty="0"/>
              <a:t>On 2D graphs, beam seems to spread in high angle, but when seeing 3D graph, you can see the spread angle is low as 7 degree.</a:t>
            </a:r>
          </a:p>
          <a:p>
            <a:endParaRPr lang="en-US" dirty="0"/>
          </a:p>
          <a:p>
            <a:r>
              <a:rPr lang="en-US" dirty="0"/>
              <a:t>As I mentioned before, even though we have parameters up to 120,000ft, our interest stays on altitude below 3,500ft.</a:t>
            </a:r>
          </a:p>
          <a:p>
            <a:endParaRPr lang="en-US" dirty="0"/>
          </a:p>
          <a:p>
            <a:r>
              <a:rPr lang="en-US" dirty="0"/>
              <a:t>Moreover, considering the concept sketch, I assumed the beam will spread in linear line up to 3,500ft from the ground shown in the graph on bottom right.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634F6-AFD3-7007-8ED8-0585CF17B0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1DD5E-8847-0C43-8501-B80DA66309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48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FD6BC-A5BE-BAE8-1D48-3A58522E4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2CDC-F194-F436-1959-F29C13F7FA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A3DAB-106B-50EA-F5A7-0BA50159C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slide, 3D figures are added based on the parameters on table, to assist understanding of GRS beam shape.</a:t>
            </a:r>
          </a:p>
          <a:p>
            <a:endParaRPr lang="en-US" dirty="0"/>
          </a:p>
          <a:p>
            <a:r>
              <a:rPr lang="en-US" dirty="0"/>
              <a:t>On 2D graphs, beam seems to spread in high angle, but when seeing 3D graph, you can see the spread angle is low as 7 degree.</a:t>
            </a:r>
          </a:p>
          <a:p>
            <a:endParaRPr lang="en-US" dirty="0"/>
          </a:p>
          <a:p>
            <a:r>
              <a:rPr lang="en-US" dirty="0"/>
              <a:t>As I mentioned before, even though we have parameters up to 120,000ft, our interest stays on altitude below 3,500ft.</a:t>
            </a:r>
          </a:p>
          <a:p>
            <a:endParaRPr lang="en-US" dirty="0"/>
          </a:p>
          <a:p>
            <a:r>
              <a:rPr lang="en-US" dirty="0"/>
              <a:t>Moreover, considering the concept sketch, I assumed the beam will spread in linear line up to 3,500ft from the ground shown in the graph on bottom right.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455C3-606C-C2A4-C915-0462E30075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1DD5E-8847-0C43-8501-B80DA66309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96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slide, 3D figures are added based on the parameters on table, to assist understanding of GRS beam shape.</a:t>
            </a:r>
          </a:p>
          <a:p>
            <a:endParaRPr lang="en-US" dirty="0"/>
          </a:p>
          <a:p>
            <a:r>
              <a:rPr lang="en-US" dirty="0"/>
              <a:t>On 2D graphs, beam seems to spread in high angle, but when seeing 3D graph, you can see the spread angle is low as 7 degree.</a:t>
            </a:r>
          </a:p>
          <a:p>
            <a:endParaRPr lang="en-US" dirty="0"/>
          </a:p>
          <a:p>
            <a:r>
              <a:rPr lang="en-US" dirty="0"/>
              <a:t>As I mentioned before, even though we have parameters up to 120,000ft, our interest stays on altitude below 3,500ft.</a:t>
            </a:r>
          </a:p>
          <a:p>
            <a:endParaRPr lang="en-US" dirty="0"/>
          </a:p>
          <a:p>
            <a:r>
              <a:rPr lang="en-US" dirty="0"/>
              <a:t>Moreover, considering the concept sketch, I assumed the beam will spread in linear line up to 3,500ft from the ground shown in the graph on bottom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1DD5E-8847-0C43-8501-B80DA66309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40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A576E-BF5B-9B5C-1828-DBB0E4376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5B2382-3C17-FFC2-67DE-42E5190DF9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B66671-319E-E22C-47E4-4C5A79F73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slide, 3D figures are added based on the parameters on table, to assist understanding of GRS beam shape.</a:t>
            </a:r>
          </a:p>
          <a:p>
            <a:endParaRPr lang="en-US" dirty="0"/>
          </a:p>
          <a:p>
            <a:r>
              <a:rPr lang="en-US" dirty="0"/>
              <a:t>On 2D graphs, beam seems to spread in high angle, but when seeing 3D graph, you can see the spread angle is low as 7 degree.</a:t>
            </a:r>
          </a:p>
          <a:p>
            <a:endParaRPr lang="en-US" dirty="0"/>
          </a:p>
          <a:p>
            <a:r>
              <a:rPr lang="en-US" dirty="0"/>
              <a:t>As I mentioned before, even though we have parameters up to 120,000ft, our interest stays on altitude below 3,500ft.</a:t>
            </a:r>
          </a:p>
          <a:p>
            <a:endParaRPr lang="en-US" dirty="0"/>
          </a:p>
          <a:p>
            <a:r>
              <a:rPr lang="en-US" dirty="0"/>
              <a:t>Moreover, considering the concept sketch, I assumed the beam will spread in linear line up to 3,500ft from the ground shown in the graph on bottom right.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DB8D2-4162-543B-372B-8B5B45F377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1DD5E-8847-0C43-8501-B80DA66309C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31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6B30E-8C60-EE02-DBFB-BFDED22AB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39F197-2B1B-AE2D-B9C3-7D7AB06605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AC1C5F-448A-54DE-3937-AB848D8A4E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slide, 3D figures are added based on the parameters on table, to assist understanding of GRS beam shape.</a:t>
            </a:r>
          </a:p>
          <a:p>
            <a:endParaRPr lang="en-US" dirty="0"/>
          </a:p>
          <a:p>
            <a:r>
              <a:rPr lang="en-US" dirty="0"/>
              <a:t>On 2D graphs, beam seems to spread in high angle, but when seeing 3D graph, you can see the spread angle is low as 7 degree.</a:t>
            </a:r>
          </a:p>
          <a:p>
            <a:endParaRPr lang="en-US" dirty="0"/>
          </a:p>
          <a:p>
            <a:r>
              <a:rPr lang="en-US" dirty="0"/>
              <a:t>As I mentioned before, even though we have parameters up to 120,000ft, our interest stays on altitude below 3,500ft.</a:t>
            </a:r>
          </a:p>
          <a:p>
            <a:endParaRPr lang="en-US" dirty="0"/>
          </a:p>
          <a:p>
            <a:r>
              <a:rPr lang="en-US" dirty="0"/>
              <a:t>Moreover, considering the concept sketch, I assumed the beam will spread in linear line up to 3,500ft from the ground shown in the graph on bottom right.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F60B7-0C5C-D625-FEC7-C60D0AACE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1DD5E-8847-0C43-8501-B80DA66309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84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3F53D-0A45-2388-BE20-0DB0A3B2D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8FEE00-4F7C-E2E4-58DD-FCC265DF46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9E1438-8144-757D-7663-4256552E0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slide, 3D figures are added based on the parameters on table, to assist understanding of GRS beam shape.</a:t>
            </a:r>
          </a:p>
          <a:p>
            <a:endParaRPr lang="en-US" dirty="0"/>
          </a:p>
          <a:p>
            <a:r>
              <a:rPr lang="en-US" dirty="0"/>
              <a:t>On 2D graphs, beam seems to spread in high angle, but when seeing 3D graph, you can see the spread angle is low as 7 degree.</a:t>
            </a:r>
          </a:p>
          <a:p>
            <a:endParaRPr lang="en-US" dirty="0"/>
          </a:p>
          <a:p>
            <a:r>
              <a:rPr lang="en-US" dirty="0"/>
              <a:t>As I mentioned before, even though we have parameters up to 120,000ft, our interest stays on altitude below 3,500ft.</a:t>
            </a:r>
          </a:p>
          <a:p>
            <a:endParaRPr lang="en-US" dirty="0"/>
          </a:p>
          <a:p>
            <a:r>
              <a:rPr lang="en-US" dirty="0"/>
              <a:t>Moreover, considering the concept sketch, I assumed the beam will spread in linear line up to 3,500ft from the ground shown in the graph on bottom right.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A57D2-C10F-3CEC-FC39-B653957D1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E1DD5E-8847-0C43-8501-B80DA66309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123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ight side text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right side text + 1 picture al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ree item circ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ft s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313200" y="0"/>
            <a:ext cx="11040480" cy="650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313200" y="881280"/>
            <a:ext cx="11540880" cy="5295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ray graphic empt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 background al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ight text w/ 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right text w/ 4 photos al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;p4"/>
          <p:cNvSpPr/>
          <p:nvPr/>
        </p:nvSpPr>
        <p:spPr>
          <a:xfrm>
            <a:off x="-15480" y="-643320"/>
            <a:ext cx="12222720" cy="814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rIns="342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350" b="0" strike="noStrike" spc="-1">
              <a:solidFill>
                <a:schemeClr val="accent1"/>
              </a:solidFill>
              <a:latin typeface="Calibri"/>
              <a:ea typeface="Calibri"/>
            </a:endParaRPr>
          </a:p>
        </p:txBody>
      </p:sp>
      <p:sp>
        <p:nvSpPr>
          <p:cNvPr id="8" name="Google Shape;12;p4"/>
          <p:cNvSpPr/>
          <p:nvPr/>
        </p:nvSpPr>
        <p:spPr>
          <a:xfrm>
            <a:off x="-15480" y="-643320"/>
            <a:ext cx="12222720" cy="814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rIns="342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350" b="0" strike="noStrike" spc="-1">
              <a:solidFill>
                <a:schemeClr val="accent1"/>
              </a:solidFill>
              <a:latin typeface="Calibri"/>
              <a:ea typeface="Calibri"/>
            </a:endParaRPr>
          </a:p>
        </p:txBody>
      </p:sp>
      <p:sp>
        <p:nvSpPr>
          <p:cNvPr id="2" name="Google Shape;13;p4"/>
          <p:cNvSpPr/>
          <p:nvPr/>
        </p:nvSpPr>
        <p:spPr>
          <a:xfrm>
            <a:off x="-990720" y="1718640"/>
            <a:ext cx="92160" cy="27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34200" rIns="34200" bIns="342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350" b="0" strike="noStrike" spc="-1">
              <a:solidFill>
                <a:schemeClr val="accent1"/>
              </a:solidFill>
              <a:latin typeface="Calibri"/>
              <a:ea typeface="Calibri"/>
            </a:endParaRPr>
          </a:p>
        </p:txBody>
      </p:sp>
      <p:sp>
        <p:nvSpPr>
          <p:cNvPr id="3" name="PlaceHolder 1"/>
          <p:cNvSpPr>
            <a:spLocks noGrp="1"/>
          </p:cNvSpPr>
          <p:nvPr>
            <p:ph type="body"/>
          </p:nvPr>
        </p:nvSpPr>
        <p:spPr>
          <a:xfrm>
            <a:off x="689040" y="689040"/>
            <a:ext cx="10835280" cy="5485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cxnSp>
        <p:nvCxnSpPr>
          <p:cNvPr id="4" name="Google Shape;15;p4"/>
          <p:cNvCxnSpPr/>
          <p:nvPr/>
        </p:nvCxnSpPr>
        <p:spPr>
          <a:xfrm>
            <a:off x="2738880" y="454320"/>
            <a:ext cx="11990160" cy="360"/>
          </a:xfrm>
          <a:prstGeom prst="straightConnector1">
            <a:avLst/>
          </a:prstGeom>
          <a:ln w="9525">
            <a:solidFill>
              <a:srgbClr val="DBDBDB"/>
            </a:solidFill>
            <a:prstDash val="dash"/>
            <a:miter/>
          </a:ln>
        </p:spPr>
      </p:cxnSp>
      <p:pic>
        <p:nvPicPr>
          <p:cNvPr id="5" name="Google Shape;16;p4" descr="pasted-image.pdf"/>
          <p:cNvPicPr/>
          <p:nvPr/>
        </p:nvPicPr>
        <p:blipFill>
          <a:blip r:embed="rId3"/>
          <a:stretch/>
        </p:blipFill>
        <p:spPr>
          <a:xfrm>
            <a:off x="387720" y="462960"/>
            <a:ext cx="300960" cy="225720"/>
          </a:xfrm>
          <a:prstGeom prst="rect">
            <a:avLst/>
          </a:prstGeom>
          <a:ln w="0">
            <a:noFill/>
          </a:ln>
        </p:spPr>
      </p:pic>
      <p:pic>
        <p:nvPicPr>
          <p:cNvPr id="6" name="Google Shape;17;p4" descr="pasted-image.pdf"/>
          <p:cNvPicPr/>
          <p:nvPr/>
        </p:nvPicPr>
        <p:blipFill>
          <a:blip r:embed="rId3"/>
          <a:stretch/>
        </p:blipFill>
        <p:spPr>
          <a:xfrm rot="10800000">
            <a:off x="11525040" y="6175440"/>
            <a:ext cx="300960" cy="2257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6;p9"/>
          <p:cNvSpPr/>
          <p:nvPr/>
        </p:nvSpPr>
        <p:spPr>
          <a:xfrm>
            <a:off x="-15480" y="-643320"/>
            <a:ext cx="12222720" cy="814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rIns="342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350" b="0" strike="noStrike" spc="-1">
              <a:solidFill>
                <a:schemeClr val="accent1"/>
              </a:solidFill>
              <a:latin typeface="Calibri"/>
              <a:ea typeface="Calibri"/>
            </a:endParaRPr>
          </a:p>
        </p:txBody>
      </p:sp>
      <p:sp>
        <p:nvSpPr>
          <p:cNvPr id="48" name="PlaceHolder 1"/>
          <p:cNvSpPr>
            <a:spLocks noGrp="1"/>
          </p:cNvSpPr>
          <p:nvPr>
            <p:ph type="body"/>
          </p:nvPr>
        </p:nvSpPr>
        <p:spPr>
          <a:xfrm>
            <a:off x="951480" y="1373400"/>
            <a:ext cx="5885640" cy="392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pic>
        <p:nvPicPr>
          <p:cNvPr id="49" name="Google Shape;48;p9" descr="pasted-image.pdf"/>
          <p:cNvPicPr/>
          <p:nvPr/>
        </p:nvPicPr>
        <p:blipFill>
          <a:blip r:embed="rId3"/>
          <a:stretch/>
        </p:blipFill>
        <p:spPr>
          <a:xfrm>
            <a:off x="650520" y="1147320"/>
            <a:ext cx="300960" cy="225720"/>
          </a:xfrm>
          <a:prstGeom prst="rect">
            <a:avLst/>
          </a:prstGeom>
          <a:ln w="0">
            <a:noFill/>
          </a:ln>
        </p:spPr>
      </p:pic>
      <p:pic>
        <p:nvPicPr>
          <p:cNvPr id="50" name="Google Shape;49;p9" descr="pasted-image.pdf"/>
          <p:cNvPicPr/>
          <p:nvPr/>
        </p:nvPicPr>
        <p:blipFill>
          <a:blip r:embed="rId3"/>
          <a:stretch/>
        </p:blipFill>
        <p:spPr>
          <a:xfrm rot="10800000">
            <a:off x="6837840" y="5303880"/>
            <a:ext cx="300960" cy="2257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-15480" y="-643320"/>
            <a:ext cx="12222720" cy="814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rIns="342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350" b="0" strike="noStrike" spc="-1">
              <a:solidFill>
                <a:schemeClr val="accent1"/>
              </a:solidFill>
              <a:latin typeface="Calibri"/>
              <a:ea typeface="Calibri"/>
            </a:endParaRPr>
          </a:p>
        </p:txBody>
      </p:sp>
      <p:sp>
        <p:nvSpPr>
          <p:cNvPr id="52" name="PlaceHolder 1"/>
          <p:cNvSpPr>
            <a:spLocks noGrp="1"/>
          </p:cNvSpPr>
          <p:nvPr>
            <p:ph type="body"/>
          </p:nvPr>
        </p:nvSpPr>
        <p:spPr>
          <a:xfrm>
            <a:off x="951480" y="1373400"/>
            <a:ext cx="5885640" cy="3929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pic>
        <p:nvPicPr>
          <p:cNvPr id="53" name="Google Shape;53;p10" descr="VT-grid-02.png"/>
          <p:cNvPicPr/>
          <p:nvPr/>
        </p:nvPicPr>
        <p:blipFill>
          <a:blip r:embed="rId3"/>
          <a:stretch/>
        </p:blipFill>
        <p:spPr>
          <a:xfrm>
            <a:off x="4278240" y="6174000"/>
            <a:ext cx="10600560" cy="6857640"/>
          </a:xfrm>
          <a:prstGeom prst="rect">
            <a:avLst/>
          </a:prstGeom>
          <a:ln w="0">
            <a:noFill/>
          </a:ln>
        </p:spPr>
      </p:pic>
      <p:cxnSp>
        <p:nvCxnSpPr>
          <p:cNvPr id="54" name="Google Shape;54;p10"/>
          <p:cNvCxnSpPr/>
          <p:nvPr/>
        </p:nvCxnSpPr>
        <p:spPr>
          <a:xfrm>
            <a:off x="2738880" y="454320"/>
            <a:ext cx="11990160" cy="360"/>
          </a:xfrm>
          <a:prstGeom prst="straightConnector1">
            <a:avLst/>
          </a:prstGeom>
          <a:ln w="9525">
            <a:solidFill>
              <a:srgbClr val="DBDBDB"/>
            </a:solidFill>
            <a:prstDash val="dash"/>
            <a:miter/>
          </a:ln>
        </p:spPr>
      </p:cxnSp>
      <p:pic>
        <p:nvPicPr>
          <p:cNvPr id="55" name="Google Shape;55;p10" descr="pasted-image.pdf"/>
          <p:cNvPicPr/>
          <p:nvPr/>
        </p:nvPicPr>
        <p:blipFill>
          <a:blip r:embed="rId4"/>
          <a:stretch/>
        </p:blipFill>
        <p:spPr>
          <a:xfrm>
            <a:off x="650520" y="1147320"/>
            <a:ext cx="300960" cy="225720"/>
          </a:xfrm>
          <a:prstGeom prst="rect">
            <a:avLst/>
          </a:prstGeom>
          <a:ln w="0">
            <a:noFill/>
          </a:ln>
        </p:spPr>
      </p:pic>
      <p:pic>
        <p:nvPicPr>
          <p:cNvPr id="56" name="Google Shape;56;p10" descr="pasted-image.pdf"/>
          <p:cNvPicPr/>
          <p:nvPr/>
        </p:nvPicPr>
        <p:blipFill>
          <a:blip r:embed="rId4"/>
          <a:stretch/>
        </p:blipFill>
        <p:spPr>
          <a:xfrm rot="10800000">
            <a:off x="6837840" y="5303880"/>
            <a:ext cx="300960" cy="2257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8;p11"/>
          <p:cNvSpPr/>
          <p:nvPr/>
        </p:nvSpPr>
        <p:spPr>
          <a:xfrm>
            <a:off x="-15480" y="-643320"/>
            <a:ext cx="12222720" cy="814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rIns="342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350" b="0" strike="noStrike" spc="-1">
              <a:solidFill>
                <a:schemeClr val="accent1"/>
              </a:solidFill>
              <a:latin typeface="Calibri"/>
              <a:ea typeface="Calibri"/>
            </a:endParaRPr>
          </a:p>
        </p:txBody>
      </p:sp>
      <p:sp>
        <p:nvSpPr>
          <p:cNvPr id="58" name="Google Shape;59;p11"/>
          <p:cNvSpPr/>
          <p:nvPr/>
        </p:nvSpPr>
        <p:spPr>
          <a:xfrm>
            <a:off x="-15480" y="-643320"/>
            <a:ext cx="12222720" cy="814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rIns="342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350" b="0" strike="noStrike" spc="-1">
              <a:solidFill>
                <a:schemeClr val="accent1"/>
              </a:solidFill>
              <a:latin typeface="Calibri"/>
              <a:ea typeface="Calibri"/>
            </a:endParaRPr>
          </a:p>
        </p:txBody>
      </p:sp>
      <p:sp>
        <p:nvSpPr>
          <p:cNvPr id="59" name="Google Shape;60;p11"/>
          <p:cNvSpPr/>
          <p:nvPr/>
        </p:nvSpPr>
        <p:spPr>
          <a:xfrm>
            <a:off x="-990720" y="1718640"/>
            <a:ext cx="92160" cy="27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34200" rIns="34200" bIns="342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350" b="0" strike="noStrike" spc="-1">
              <a:solidFill>
                <a:schemeClr val="accent1"/>
              </a:solidFill>
              <a:latin typeface="Calibri"/>
              <a:ea typeface="Calibri"/>
            </a:endParaRPr>
          </a:p>
        </p:txBody>
      </p:sp>
      <p:sp>
        <p:nvSpPr>
          <p:cNvPr id="60" name="PlaceHolder 1"/>
          <p:cNvSpPr>
            <a:spLocks noGrp="1"/>
          </p:cNvSpPr>
          <p:nvPr>
            <p:ph type="body"/>
          </p:nvPr>
        </p:nvSpPr>
        <p:spPr>
          <a:xfrm>
            <a:off x="689040" y="689040"/>
            <a:ext cx="3223800" cy="5485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cxnSp>
        <p:nvCxnSpPr>
          <p:cNvPr id="61" name="Google Shape;62;p11"/>
          <p:cNvCxnSpPr/>
          <p:nvPr/>
        </p:nvCxnSpPr>
        <p:spPr>
          <a:xfrm>
            <a:off x="2738880" y="454320"/>
            <a:ext cx="11990160" cy="360"/>
          </a:xfrm>
          <a:prstGeom prst="straightConnector1">
            <a:avLst/>
          </a:prstGeom>
          <a:ln w="9525">
            <a:solidFill>
              <a:srgbClr val="DBDBDB"/>
            </a:solidFill>
            <a:prstDash val="dash"/>
            <a:miter/>
          </a:ln>
        </p:spPr>
      </p:cxn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00520" y="2816640"/>
            <a:ext cx="3223800" cy="3355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8300520" y="689400"/>
            <a:ext cx="3223800" cy="1892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145040" y="692640"/>
            <a:ext cx="3922920" cy="3341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65" name="PlaceHolder 5"/>
          <p:cNvSpPr>
            <a:spLocks noGrp="1"/>
          </p:cNvSpPr>
          <p:nvPr>
            <p:ph type="body"/>
          </p:nvPr>
        </p:nvSpPr>
        <p:spPr>
          <a:xfrm>
            <a:off x="4145040" y="4321800"/>
            <a:ext cx="3922920" cy="1849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pic>
        <p:nvPicPr>
          <p:cNvPr id="66" name="Google Shape;67;p11" descr="pasted-image.pdf"/>
          <p:cNvPicPr/>
          <p:nvPr/>
        </p:nvPicPr>
        <p:blipFill>
          <a:blip r:embed="rId3"/>
          <a:stretch/>
        </p:blipFill>
        <p:spPr>
          <a:xfrm>
            <a:off x="387720" y="462960"/>
            <a:ext cx="300960" cy="225720"/>
          </a:xfrm>
          <a:prstGeom prst="rect">
            <a:avLst/>
          </a:prstGeom>
          <a:ln w="0">
            <a:noFill/>
          </a:ln>
        </p:spPr>
      </p:pic>
      <p:pic>
        <p:nvPicPr>
          <p:cNvPr id="67" name="Google Shape;68;p11" descr="pasted-image.pdf"/>
          <p:cNvPicPr/>
          <p:nvPr/>
        </p:nvPicPr>
        <p:blipFill>
          <a:blip r:embed="rId3"/>
          <a:stretch/>
        </p:blipFill>
        <p:spPr>
          <a:xfrm rot="10800000">
            <a:off x="11525040" y="6175440"/>
            <a:ext cx="300960" cy="2257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70;p12"/>
          <p:cNvCxnSpPr/>
          <p:nvPr/>
        </p:nvCxnSpPr>
        <p:spPr>
          <a:xfrm>
            <a:off x="2738880" y="454320"/>
            <a:ext cx="11990160" cy="360"/>
          </a:xfrm>
          <a:prstGeom prst="straightConnector1">
            <a:avLst/>
          </a:prstGeom>
          <a:ln w="9525">
            <a:solidFill>
              <a:srgbClr val="DBDBDB"/>
            </a:solidFill>
            <a:prstDash val="dash"/>
            <a:miter/>
          </a:ln>
        </p:spPr>
      </p:cxnSp>
      <p:sp>
        <p:nvSpPr>
          <p:cNvPr id="69" name="PlaceHolder 1"/>
          <p:cNvSpPr>
            <a:spLocks noGrp="1"/>
          </p:cNvSpPr>
          <p:nvPr>
            <p:ph type="body"/>
          </p:nvPr>
        </p:nvSpPr>
        <p:spPr>
          <a:xfrm>
            <a:off x="811440" y="1556280"/>
            <a:ext cx="2291760" cy="1718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399560" y="3220560"/>
            <a:ext cx="2291760" cy="1718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8418240" y="2079720"/>
            <a:ext cx="2291760" cy="1718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72" name="Google Shape;74;p12"/>
          <p:cNvSpPr/>
          <p:nvPr/>
        </p:nvSpPr>
        <p:spPr>
          <a:xfrm>
            <a:off x="722880" y="1489680"/>
            <a:ext cx="2469240" cy="1851840"/>
          </a:xfrm>
          <a:prstGeom prst="ellipse">
            <a:avLst/>
          </a:prstGeom>
          <a:noFill/>
          <a:ln w="9525">
            <a:solidFill>
              <a:srgbClr val="E87731"/>
            </a:solidFill>
            <a:prstDash val="dash"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rIns="342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350" b="0" strike="noStrike" spc="-1">
              <a:solidFill>
                <a:schemeClr val="accent1"/>
              </a:solidFill>
              <a:latin typeface="Calibri"/>
              <a:ea typeface="Calibri"/>
            </a:endParaRPr>
          </a:p>
        </p:txBody>
      </p:sp>
      <p:cxnSp>
        <p:nvCxnSpPr>
          <p:cNvPr id="73" name="Google Shape;75;p12"/>
          <p:cNvCxnSpPr/>
          <p:nvPr/>
        </p:nvCxnSpPr>
        <p:spPr>
          <a:xfrm>
            <a:off x="3013200" y="2939400"/>
            <a:ext cx="1426320" cy="752400"/>
          </a:xfrm>
          <a:prstGeom prst="straightConnector1">
            <a:avLst/>
          </a:prstGeom>
          <a:ln w="9525">
            <a:solidFill>
              <a:srgbClr val="E87731"/>
            </a:solidFill>
            <a:prstDash val="dash"/>
            <a:round/>
          </a:ln>
        </p:spPr>
      </p:cxnSp>
      <p:sp>
        <p:nvSpPr>
          <p:cNvPr id="74" name="Google Shape;76;p12"/>
          <p:cNvSpPr/>
          <p:nvPr/>
        </p:nvSpPr>
        <p:spPr>
          <a:xfrm>
            <a:off x="4304160" y="3153960"/>
            <a:ext cx="2469240" cy="1851840"/>
          </a:xfrm>
          <a:prstGeom prst="ellipse">
            <a:avLst/>
          </a:prstGeom>
          <a:noFill/>
          <a:ln w="9525">
            <a:solidFill>
              <a:srgbClr val="E87731"/>
            </a:solidFill>
            <a:prstDash val="dash"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rIns="342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350" b="0" strike="noStrike" spc="-1">
              <a:solidFill>
                <a:schemeClr val="accent1"/>
              </a:solidFill>
              <a:latin typeface="Calibri"/>
              <a:ea typeface="Calibri"/>
            </a:endParaRPr>
          </a:p>
        </p:txBody>
      </p:sp>
      <p:cxnSp>
        <p:nvCxnSpPr>
          <p:cNvPr id="75" name="Google Shape;77;p12"/>
          <p:cNvCxnSpPr/>
          <p:nvPr/>
        </p:nvCxnSpPr>
        <p:spPr>
          <a:xfrm flipV="1">
            <a:off x="6691680" y="3245760"/>
            <a:ext cx="1707840" cy="453960"/>
          </a:xfrm>
          <a:prstGeom prst="straightConnector1">
            <a:avLst/>
          </a:prstGeom>
          <a:ln w="9525">
            <a:solidFill>
              <a:srgbClr val="E87731"/>
            </a:solidFill>
            <a:prstDash val="dash"/>
            <a:round/>
          </a:ln>
        </p:spPr>
      </p:cxnSp>
      <p:sp>
        <p:nvSpPr>
          <p:cNvPr id="76" name="Google Shape;78;p12"/>
          <p:cNvSpPr/>
          <p:nvPr/>
        </p:nvSpPr>
        <p:spPr>
          <a:xfrm>
            <a:off x="8317440" y="2014200"/>
            <a:ext cx="2469240" cy="1851840"/>
          </a:xfrm>
          <a:prstGeom prst="ellipse">
            <a:avLst/>
          </a:prstGeom>
          <a:noFill/>
          <a:ln w="9525">
            <a:solidFill>
              <a:srgbClr val="E87731"/>
            </a:solidFill>
            <a:prstDash val="dash"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rIns="342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350" b="0" strike="noStrike" spc="-1">
              <a:solidFill>
                <a:schemeClr val="accent1"/>
              </a:solidFill>
              <a:latin typeface="Calibri"/>
              <a:ea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0;p13"/>
          <p:cNvSpPr/>
          <p:nvPr/>
        </p:nvSpPr>
        <p:spPr>
          <a:xfrm>
            <a:off x="9960840" y="6357240"/>
            <a:ext cx="249120" cy="414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rIns="34200" anchor="b">
            <a:noAutofit/>
          </a:bodyPr>
          <a:lstStyle/>
          <a:p>
            <a:pPr algn="r" defTabSz="914400">
              <a:lnSpc>
                <a:spcPct val="90000"/>
              </a:lnSpc>
              <a:tabLst>
                <a:tab pos="0" algn="l"/>
              </a:tabLst>
            </a:pPr>
            <a:endParaRPr lang="en-US" sz="900" b="0" strike="noStrike" spc="-1">
              <a:solidFill>
                <a:schemeClr val="accent1"/>
              </a:solidFill>
              <a:latin typeface="Calibri"/>
              <a:ea typeface="Calibri"/>
            </a:endParaRPr>
          </a:p>
        </p:txBody>
      </p:sp>
      <p:sp>
        <p:nvSpPr>
          <p:cNvPr id="8" name="Google Shape;81;p13"/>
          <p:cNvSpPr/>
          <p:nvPr/>
        </p:nvSpPr>
        <p:spPr>
          <a:xfrm>
            <a:off x="8600400" y="3608280"/>
            <a:ext cx="2469240" cy="1851840"/>
          </a:xfrm>
          <a:prstGeom prst="ellipse">
            <a:avLst/>
          </a:prstGeom>
          <a:noFill/>
          <a:ln w="9525">
            <a:solidFill>
              <a:srgbClr val="E87731"/>
            </a:solidFill>
            <a:prstDash val="dash"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rIns="342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350" b="0" strike="noStrike" spc="-1">
              <a:solidFill>
                <a:schemeClr val="accent1"/>
              </a:solidFill>
              <a:latin typeface="Calibri"/>
              <a:ea typeface="Calibri"/>
            </a:endParaRPr>
          </a:p>
        </p:txBody>
      </p:sp>
      <p:sp>
        <p:nvSpPr>
          <p:cNvPr id="9" name="Google Shape;82;p13"/>
          <p:cNvSpPr/>
          <p:nvPr/>
        </p:nvSpPr>
        <p:spPr>
          <a:xfrm>
            <a:off x="708840" y="1476000"/>
            <a:ext cx="2469240" cy="1851840"/>
          </a:xfrm>
          <a:prstGeom prst="ellipse">
            <a:avLst/>
          </a:prstGeom>
          <a:noFill/>
          <a:ln w="9525">
            <a:solidFill>
              <a:srgbClr val="E87731"/>
            </a:solidFill>
            <a:prstDash val="dash"/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rIns="342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350" b="0" strike="noStrike" spc="-1">
              <a:solidFill>
                <a:schemeClr val="accent1"/>
              </a:solidFill>
              <a:latin typeface="Calibri"/>
              <a:ea typeface="Calibri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body"/>
          </p:nvPr>
        </p:nvSpPr>
        <p:spPr>
          <a:xfrm>
            <a:off x="797760" y="1542600"/>
            <a:ext cx="2291760" cy="1718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689320" y="3674880"/>
            <a:ext cx="2291760" cy="17186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6095520" cy="6857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;p2"/>
          <p:cNvSpPr/>
          <p:nvPr/>
        </p:nvSpPr>
        <p:spPr>
          <a:xfrm>
            <a:off x="-15480" y="-643320"/>
            <a:ext cx="12222720" cy="814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rIns="342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350" b="0" strike="noStrike" spc="-1">
              <a:solidFill>
                <a:schemeClr val="accent1"/>
              </a:solidFill>
              <a:latin typeface="Calibri"/>
              <a:ea typeface="Calibri"/>
            </a:endParaRPr>
          </a:p>
        </p:txBody>
      </p:sp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6"/>
          <p:cNvSpPr/>
          <p:nvPr/>
        </p:nvSpPr>
        <p:spPr>
          <a:xfrm>
            <a:off x="0" y="0"/>
            <a:ext cx="12191760" cy="680760"/>
          </a:xfrm>
          <a:prstGeom prst="rect">
            <a:avLst/>
          </a:prstGeom>
          <a:solidFill>
            <a:srgbClr val="7938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7" name="Rectangle 7"/>
          <p:cNvSpPr/>
          <p:nvPr/>
        </p:nvSpPr>
        <p:spPr>
          <a:xfrm>
            <a:off x="0" y="6503760"/>
            <a:ext cx="12191760" cy="353880"/>
          </a:xfrm>
          <a:prstGeom prst="rect">
            <a:avLst/>
          </a:prstGeom>
          <a:solidFill>
            <a:srgbClr val="7938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body"/>
          </p:nvPr>
        </p:nvSpPr>
        <p:spPr>
          <a:xfrm>
            <a:off x="313200" y="881280"/>
            <a:ext cx="11540880" cy="5295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  <a:ea typeface="Arial"/>
              </a:rPr>
              <a:t>Click to edit Master text styles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  <a:ea typeface="Arial"/>
              </a:rPr>
              <a:t>Second level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  <a:ea typeface="Arial"/>
              </a:rPr>
              <a:t>Third level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  <a:ea typeface="Arial"/>
              </a:rPr>
              <a:t>Fourth level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Calibri Light"/>
                <a:ea typeface="Arial"/>
              </a:rPr>
              <a:t>Fifth level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title"/>
          </p:nvPr>
        </p:nvSpPr>
        <p:spPr>
          <a:xfrm>
            <a:off x="313200" y="0"/>
            <a:ext cx="11040480" cy="65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3600" b="0" strike="noStrike" spc="-1">
                <a:solidFill>
                  <a:schemeClr val="lt1"/>
                </a:solidFill>
                <a:latin typeface="Arial"/>
                <a:ea typeface="Arial"/>
              </a:rPr>
              <a:t>Click to edit Master title style</a:t>
            </a:r>
            <a:endParaRPr lang="en-US" sz="36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0" name="TextBox 3"/>
          <p:cNvSpPr/>
          <p:nvPr/>
        </p:nvSpPr>
        <p:spPr>
          <a:xfrm>
            <a:off x="11589480" y="6527520"/>
            <a:ext cx="637920" cy="272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fld id="{9A135BA7-CE08-4420-A79C-EA00F5B283D1}" type="slidenum">
              <a:rPr lang="en-US" sz="1200" b="0" strike="noStrike" spc="-1">
                <a:solidFill>
                  <a:schemeClr val="lt1"/>
                </a:solidFill>
                <a:latin typeface="Arial"/>
              </a:rPr>
              <a:t>‹#›</a:t>
            </a:fld>
            <a:endParaRPr lang="en-US" sz="1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" name="Google Shape;114;p17"/>
          <p:cNvPicPr/>
          <p:nvPr/>
        </p:nvPicPr>
        <p:blipFill>
          <a:blip r:embed="rId3"/>
          <a:stretch/>
        </p:blipFill>
        <p:spPr>
          <a:xfrm>
            <a:off x="129240" y="6604560"/>
            <a:ext cx="1713960" cy="1519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9;p5"/>
          <p:cNvSpPr/>
          <p:nvPr/>
        </p:nvSpPr>
        <p:spPr>
          <a:xfrm>
            <a:off x="0" y="0"/>
            <a:ext cx="5028840" cy="6857640"/>
          </a:xfrm>
          <a:prstGeom prst="rect">
            <a:avLst/>
          </a:prstGeom>
          <a:solidFill>
            <a:srgbClr val="EDEDE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rIns="3420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350" b="0" strike="noStrike" spc="-1">
              <a:solidFill>
                <a:srgbClr val="EDEDED"/>
              </a:solidFill>
              <a:latin typeface="Calibri"/>
              <a:ea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1;p6"/>
          <p:cNvSpPr/>
          <p:nvPr/>
        </p:nvSpPr>
        <p:spPr>
          <a:xfrm>
            <a:off x="-15480" y="-643320"/>
            <a:ext cx="12222720" cy="814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rIns="342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350" b="0" strike="noStrike" spc="-1">
              <a:solidFill>
                <a:schemeClr val="accent1"/>
              </a:solidFill>
              <a:latin typeface="Calibri"/>
              <a:ea typeface="Calibri"/>
            </a:endParaRPr>
          </a:p>
        </p:txBody>
      </p:sp>
      <p:pic>
        <p:nvPicPr>
          <p:cNvPr id="26" name="Google Shape;22;p6" descr="VT-grid-02.png"/>
          <p:cNvPicPr/>
          <p:nvPr/>
        </p:nvPicPr>
        <p:blipFill>
          <a:blip r:embed="rId3"/>
          <a:stretch/>
        </p:blipFill>
        <p:spPr>
          <a:xfrm>
            <a:off x="4278240" y="6174000"/>
            <a:ext cx="10600560" cy="685764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4;p7"/>
          <p:cNvSpPr/>
          <p:nvPr/>
        </p:nvSpPr>
        <p:spPr>
          <a:xfrm>
            <a:off x="-15480" y="-643320"/>
            <a:ext cx="12222720" cy="814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rIns="342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350" b="0" strike="noStrike" spc="-1">
              <a:solidFill>
                <a:schemeClr val="accent1"/>
              </a:solidFill>
              <a:latin typeface="Calibri"/>
              <a:ea typeface="Calibri"/>
            </a:endParaRPr>
          </a:p>
        </p:txBody>
      </p:sp>
      <p:sp>
        <p:nvSpPr>
          <p:cNvPr id="28" name="Google Shape;25;p7"/>
          <p:cNvSpPr/>
          <p:nvPr/>
        </p:nvSpPr>
        <p:spPr>
          <a:xfrm>
            <a:off x="-15480" y="-643320"/>
            <a:ext cx="12222720" cy="814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rIns="342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350" b="0" strike="noStrike" spc="-1">
              <a:solidFill>
                <a:schemeClr val="accent1"/>
              </a:solidFill>
              <a:latin typeface="Calibri"/>
              <a:ea typeface="Calibri"/>
            </a:endParaRPr>
          </a:p>
        </p:txBody>
      </p:sp>
      <p:sp>
        <p:nvSpPr>
          <p:cNvPr id="29" name="Google Shape;26;p7"/>
          <p:cNvSpPr/>
          <p:nvPr/>
        </p:nvSpPr>
        <p:spPr>
          <a:xfrm>
            <a:off x="-990720" y="1718640"/>
            <a:ext cx="92160" cy="27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34200" rIns="34200" bIns="342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350" b="0" strike="noStrike" spc="-1">
              <a:solidFill>
                <a:schemeClr val="accent1"/>
              </a:solidFill>
              <a:latin typeface="Calibri"/>
              <a:ea typeface="Calibri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body"/>
          </p:nvPr>
        </p:nvSpPr>
        <p:spPr>
          <a:xfrm>
            <a:off x="942840" y="1552680"/>
            <a:ext cx="3335040" cy="2223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429440" y="1757520"/>
            <a:ext cx="2250720" cy="1493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79960" y="3932280"/>
            <a:ext cx="3697920" cy="146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429440" y="3413520"/>
            <a:ext cx="2615400" cy="1733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pic>
        <p:nvPicPr>
          <p:cNvPr id="34" name="Google Shape;31;p7" descr="pasted-image.pdf"/>
          <p:cNvPicPr/>
          <p:nvPr/>
        </p:nvPicPr>
        <p:blipFill>
          <a:blip r:embed="rId3"/>
          <a:stretch/>
        </p:blipFill>
        <p:spPr>
          <a:xfrm>
            <a:off x="641880" y="1326600"/>
            <a:ext cx="300960" cy="225720"/>
          </a:xfrm>
          <a:prstGeom prst="rect">
            <a:avLst/>
          </a:prstGeom>
          <a:ln w="0">
            <a:noFill/>
          </a:ln>
        </p:spPr>
      </p:pic>
      <p:pic>
        <p:nvPicPr>
          <p:cNvPr id="35" name="Google Shape;32;p7" descr="pasted-image.pdf"/>
          <p:cNvPicPr/>
          <p:nvPr/>
        </p:nvPicPr>
        <p:blipFill>
          <a:blip r:embed="rId3"/>
          <a:stretch/>
        </p:blipFill>
        <p:spPr>
          <a:xfrm rot="10800000">
            <a:off x="7045920" y="5147280"/>
            <a:ext cx="300960" cy="2257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4;p8"/>
          <p:cNvSpPr/>
          <p:nvPr/>
        </p:nvSpPr>
        <p:spPr>
          <a:xfrm>
            <a:off x="-15480" y="-643320"/>
            <a:ext cx="12222720" cy="814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rIns="342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350" b="0" strike="noStrike" spc="-1">
              <a:solidFill>
                <a:schemeClr val="accent1"/>
              </a:solidFill>
              <a:latin typeface="Calibri"/>
              <a:ea typeface="Calibri"/>
            </a:endParaRPr>
          </a:p>
        </p:txBody>
      </p:sp>
      <p:sp>
        <p:nvSpPr>
          <p:cNvPr id="37" name="Google Shape;35;p8"/>
          <p:cNvSpPr/>
          <p:nvPr/>
        </p:nvSpPr>
        <p:spPr>
          <a:xfrm>
            <a:off x="-15480" y="-643320"/>
            <a:ext cx="12222720" cy="8144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rIns="342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350" b="0" strike="noStrike" spc="-1">
              <a:solidFill>
                <a:schemeClr val="accent1"/>
              </a:solidFill>
              <a:latin typeface="Calibri"/>
              <a:ea typeface="Calibri"/>
            </a:endParaRPr>
          </a:p>
        </p:txBody>
      </p:sp>
      <p:sp>
        <p:nvSpPr>
          <p:cNvPr id="38" name="Google Shape;36;p8"/>
          <p:cNvSpPr/>
          <p:nvPr/>
        </p:nvSpPr>
        <p:spPr>
          <a:xfrm>
            <a:off x="-990720" y="1718640"/>
            <a:ext cx="92160" cy="276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tIns="34200" rIns="34200" bIns="3420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350" b="0" strike="noStrike" spc="-1">
              <a:solidFill>
                <a:schemeClr val="accent1"/>
              </a:solidFill>
              <a:latin typeface="Calibri"/>
              <a:ea typeface="Calibri"/>
            </a:endParaRPr>
          </a:p>
        </p:txBody>
      </p:sp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942840" y="1552680"/>
            <a:ext cx="3335040" cy="2223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429440" y="1757520"/>
            <a:ext cx="2250720" cy="1493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579960" y="3932280"/>
            <a:ext cx="3697920" cy="1466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4429440" y="3413520"/>
            <a:ext cx="2615400" cy="1733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cxnSp>
        <p:nvCxnSpPr>
          <p:cNvPr id="43" name="Google Shape;41;p8"/>
          <p:cNvCxnSpPr/>
          <p:nvPr/>
        </p:nvCxnSpPr>
        <p:spPr>
          <a:xfrm>
            <a:off x="2738880" y="454320"/>
            <a:ext cx="11990160" cy="360"/>
          </a:xfrm>
          <a:prstGeom prst="straightConnector1">
            <a:avLst/>
          </a:prstGeom>
          <a:ln w="9525">
            <a:solidFill>
              <a:srgbClr val="DBDBDB"/>
            </a:solidFill>
            <a:prstDash val="dash"/>
            <a:miter/>
          </a:ln>
        </p:spPr>
      </p:cxnSp>
      <p:pic>
        <p:nvPicPr>
          <p:cNvPr id="44" name="Google Shape;42;p8" descr="VT-grid-02.png"/>
          <p:cNvPicPr/>
          <p:nvPr/>
        </p:nvPicPr>
        <p:blipFill>
          <a:blip r:embed="rId3"/>
          <a:stretch/>
        </p:blipFill>
        <p:spPr>
          <a:xfrm>
            <a:off x="4278240" y="6174000"/>
            <a:ext cx="10600560" cy="6857640"/>
          </a:xfrm>
          <a:prstGeom prst="rect">
            <a:avLst/>
          </a:prstGeom>
          <a:ln w="0">
            <a:noFill/>
          </a:ln>
        </p:spPr>
      </p:pic>
      <p:pic>
        <p:nvPicPr>
          <p:cNvPr id="45" name="Google Shape;43;p8" descr="pasted-image.pdf"/>
          <p:cNvPicPr/>
          <p:nvPr/>
        </p:nvPicPr>
        <p:blipFill>
          <a:blip r:embed="rId4"/>
          <a:stretch/>
        </p:blipFill>
        <p:spPr>
          <a:xfrm>
            <a:off x="641880" y="1326600"/>
            <a:ext cx="300960" cy="225720"/>
          </a:xfrm>
          <a:prstGeom prst="rect">
            <a:avLst/>
          </a:prstGeom>
          <a:ln w="0">
            <a:noFill/>
          </a:ln>
        </p:spPr>
      </p:pic>
      <p:pic>
        <p:nvPicPr>
          <p:cNvPr id="46" name="Google Shape;44;p8" descr="pasted-image.pdf"/>
          <p:cNvPicPr/>
          <p:nvPr/>
        </p:nvPicPr>
        <p:blipFill>
          <a:blip r:embed="rId4"/>
          <a:stretch/>
        </p:blipFill>
        <p:spPr>
          <a:xfrm rot="10800000">
            <a:off x="7045920" y="5147280"/>
            <a:ext cx="300960" cy="2257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NUL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NULL"/><Relationship Id="rId10" Type="http://schemas.openxmlformats.org/officeDocument/2006/relationships/image" Target="../media/image14.png"/><Relationship Id="rId4" Type="http://schemas.openxmlformats.org/officeDocument/2006/relationships/image" Target="NULL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91;p15"/>
          <p:cNvPicPr/>
          <p:nvPr/>
        </p:nvPicPr>
        <p:blipFill>
          <a:blip r:embed="rId2"/>
          <a:srcRect l="32970"/>
          <a:stretch/>
        </p:blipFill>
        <p:spPr>
          <a:xfrm>
            <a:off x="1523880" y="132120"/>
            <a:ext cx="6761880" cy="6725520"/>
          </a:xfrm>
          <a:prstGeom prst="rect">
            <a:avLst/>
          </a:prstGeom>
          <a:ln w="0">
            <a:noFill/>
          </a:ln>
        </p:spPr>
      </p:pic>
      <p:sp>
        <p:nvSpPr>
          <p:cNvPr id="78" name="Google Shape;92;p15"/>
          <p:cNvSpPr/>
          <p:nvPr/>
        </p:nvSpPr>
        <p:spPr>
          <a:xfrm>
            <a:off x="1523880" y="0"/>
            <a:ext cx="7596360" cy="6857640"/>
          </a:xfrm>
          <a:prstGeom prst="rect">
            <a:avLst/>
          </a:prstGeom>
          <a:solidFill>
            <a:schemeClr val="dk1">
              <a:alpha val="9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rIns="342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350" b="0" strike="noStrike" spc="-1">
              <a:solidFill>
                <a:srgbClr val="861F41"/>
              </a:solidFill>
              <a:latin typeface="Calibri"/>
              <a:ea typeface="Calibri"/>
            </a:endParaRPr>
          </a:p>
        </p:txBody>
      </p:sp>
      <p:sp>
        <p:nvSpPr>
          <p:cNvPr id="79" name="Google Shape;94;p15"/>
          <p:cNvSpPr/>
          <p:nvPr/>
        </p:nvSpPr>
        <p:spPr>
          <a:xfrm>
            <a:off x="1743480" y="1017360"/>
            <a:ext cx="7596360" cy="109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rIns="34200" anchor="b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4400" spc="-1" dirty="0">
                <a:solidFill>
                  <a:srgbClr val="FFFFFF"/>
                </a:solidFill>
                <a:latin typeface="Arial"/>
              </a:rPr>
              <a:t>4DMVP</a:t>
            </a:r>
            <a:r>
              <a:rPr lang="en-US" sz="4400" b="0" strike="noStrike" spc="-1" dirty="0">
                <a:solidFill>
                  <a:srgbClr val="FFFFFF"/>
                </a:solidFill>
                <a:latin typeface="Arial"/>
              </a:rPr>
              <a:t> Update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Google Shape;95;p15"/>
          <p:cNvSpPr/>
          <p:nvPr/>
        </p:nvSpPr>
        <p:spPr>
          <a:xfrm>
            <a:off x="2459880" y="3187080"/>
            <a:ext cx="5743800" cy="438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rIns="342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2250" b="0" strike="noStrike" spc="-1" dirty="0">
                <a:solidFill>
                  <a:srgbClr val="FFFFFF"/>
                </a:solidFill>
                <a:latin typeface="Arial"/>
                <a:ea typeface="Arial"/>
              </a:rPr>
              <a:t>Nathan Collins,</a:t>
            </a:r>
          </a:p>
          <a:p>
            <a:pPr defTabSz="914400">
              <a:lnSpc>
                <a:spcPct val="100000"/>
              </a:lnSpc>
            </a:pPr>
            <a:r>
              <a:rPr lang="en-US" sz="2250" b="0" strike="noStrike" spc="-1" dirty="0">
                <a:solidFill>
                  <a:srgbClr val="FFFFFF"/>
                </a:solidFill>
                <a:latin typeface="Arial"/>
                <a:ea typeface="Arial"/>
              </a:rPr>
              <a:t>Dr. Ella Atkins</a:t>
            </a:r>
            <a:endParaRPr lang="en-US" sz="225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800" b="0" i="1" strike="noStrike" spc="-1" dirty="0">
                <a:solidFill>
                  <a:srgbClr val="FFFFFF"/>
                </a:solidFill>
                <a:latin typeface="Arial"/>
                <a:ea typeface="Arial"/>
              </a:rPr>
              <a:t>Virginia Tech, Blacksburg, VA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25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2250" b="0" strike="noStrike" spc="-1" dirty="0">
                <a:solidFill>
                  <a:srgbClr val="FFFFFF"/>
                </a:solidFill>
                <a:latin typeface="Arial"/>
                <a:ea typeface="Arial"/>
              </a:rPr>
              <a:t>Joseph Kim, Giovanni </a:t>
            </a:r>
            <a:r>
              <a:rPr lang="en-US" sz="2250" b="0" strike="noStrike" spc="-1" dirty="0" err="1">
                <a:solidFill>
                  <a:srgbClr val="FFFFFF"/>
                </a:solidFill>
                <a:latin typeface="Arial"/>
                <a:ea typeface="Arial"/>
              </a:rPr>
              <a:t>Franzini</a:t>
            </a:r>
            <a:endParaRPr lang="en-US" sz="225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Collins Aerospace</a:t>
            </a: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lang="en-US" sz="225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Google Shape;96;p15"/>
          <p:cNvSpPr/>
          <p:nvPr/>
        </p:nvSpPr>
        <p:spPr>
          <a:xfrm>
            <a:off x="2175480" y="5795280"/>
            <a:ext cx="2729160" cy="380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4200" rIns="34200" anchor="t">
            <a:noAutofit/>
          </a:bodyPr>
          <a:lstStyle/>
          <a:p>
            <a:pPr defTabSz="914400">
              <a:lnSpc>
                <a:spcPct val="100000"/>
              </a:lnSpc>
            </a:pPr>
            <a:r>
              <a:rPr lang="en-US" sz="1870" spc="-1" dirty="0">
                <a:solidFill>
                  <a:srgbClr val="E87731"/>
                </a:solidFill>
                <a:latin typeface="Arial"/>
              </a:rPr>
              <a:t>November 21</a:t>
            </a:r>
            <a:r>
              <a:rPr lang="en-US" sz="1870" b="0" strike="noStrike" spc="-1" dirty="0">
                <a:solidFill>
                  <a:srgbClr val="E87731"/>
                </a:solidFill>
                <a:latin typeface="Arial"/>
              </a:rPr>
              <a:t>, 2024</a:t>
            </a:r>
            <a:endParaRPr lang="en-US" sz="187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" name="Google Shape;97;p15"/>
          <p:cNvPicPr/>
          <p:nvPr/>
        </p:nvPicPr>
        <p:blipFill>
          <a:blip r:embed="rId3"/>
          <a:stretch/>
        </p:blipFill>
        <p:spPr>
          <a:xfrm>
            <a:off x="9483480" y="2672640"/>
            <a:ext cx="1954080" cy="1028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D0CBE-0B84-5863-30D2-0EB1AE956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>
            <a:extLst>
              <a:ext uri="{FF2B5EF4-FFF2-40B4-BE49-F238E27FC236}">
                <a16:creationId xmlns:a16="http://schemas.microsoft.com/office/drawing/2014/main" id="{3826A6C8-C7C3-ACC3-9C18-AE2AC082F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00" y="0"/>
            <a:ext cx="11599560" cy="65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3600" b="0" strike="noStrike" spc="-1" dirty="0">
                <a:solidFill>
                  <a:schemeClr val="lt1"/>
                </a:solidFill>
                <a:latin typeface="Arial"/>
              </a:rPr>
              <a:t>Efficiency Updates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4" name="Rectangle 7">
            <a:extLst>
              <a:ext uri="{FF2B5EF4-FFF2-40B4-BE49-F238E27FC236}">
                <a16:creationId xmlns:a16="http://schemas.microsoft.com/office/drawing/2014/main" id="{991706DD-0346-93DB-154C-B0072E1E7336}"/>
              </a:ext>
            </a:extLst>
          </p:cNvPr>
          <p:cNvSpPr/>
          <p:nvPr/>
        </p:nvSpPr>
        <p:spPr>
          <a:xfrm>
            <a:off x="0" y="5628240"/>
            <a:ext cx="1793160" cy="3463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3F46AA-062D-DAB9-5499-E5431045B21B}"/>
              </a:ext>
            </a:extLst>
          </p:cNvPr>
          <p:cNvSpPr/>
          <p:nvPr/>
        </p:nvSpPr>
        <p:spPr>
          <a:xfrm>
            <a:off x="-322006" y="709185"/>
            <a:ext cx="11599560" cy="258386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A number of background changes have made the algorithm significantly more efficient</a:t>
            </a:r>
          </a:p>
          <a:p>
            <a:pPr marL="1200240" lvl="2" indent="-285840">
              <a:buClr>
                <a:srgbClr val="861F41"/>
              </a:buClr>
              <a:buFont typeface="Arial"/>
              <a:buChar char="•"/>
            </a:pPr>
            <a:r>
              <a:rPr lang="en-US" b="1" spc="-1" dirty="0">
                <a:solidFill>
                  <a:schemeClr val="dk1"/>
                </a:solidFill>
                <a:latin typeface="Arial"/>
              </a:rPr>
              <a:t>Worst case solve times for ~1mile by ~1mile map &lt; 30ms**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Overview of changes:</a:t>
            </a:r>
          </a:p>
          <a:p>
            <a:pPr marL="1200240" lvl="2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Search open list implemented as </a:t>
            </a:r>
            <a:r>
              <a:rPr lang="en-US" spc="-1" dirty="0" err="1">
                <a:solidFill>
                  <a:schemeClr val="dk1"/>
                </a:solidFill>
                <a:latin typeface="Arial"/>
              </a:rPr>
              <a:t>MinHeap</a:t>
            </a:r>
            <a:r>
              <a:rPr lang="en-US" spc="-1" dirty="0">
                <a:solidFill>
                  <a:schemeClr val="dk1"/>
                </a:solidFill>
                <a:latin typeface="Arial"/>
              </a:rPr>
              <a:t> </a:t>
            </a: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 Retrieval from algorithm’s biggest list in </a:t>
            </a:r>
            <a:r>
              <a:rPr lang="en-US" b="1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O(log(n))</a:t>
            </a: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.</a:t>
            </a:r>
            <a:endParaRPr lang="en-US" b="1" spc="-1" dirty="0">
              <a:solidFill>
                <a:schemeClr val="dk1"/>
              </a:solidFill>
              <a:latin typeface="Arial"/>
              <a:sym typeface="Wingdings" panose="05000000000000000000" pitchFamily="2" charset="2"/>
            </a:endParaRPr>
          </a:p>
          <a:p>
            <a:pPr marL="1200240" lvl="2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Detailed space checks occur infrequently, significantly decreasing computation count.</a:t>
            </a:r>
          </a:p>
          <a:p>
            <a:pPr marL="1200240" lvl="2" indent="-285840">
              <a:buClr>
                <a:srgbClr val="861F41"/>
              </a:buClr>
              <a:buFont typeface="Arial"/>
              <a:buChar char="•"/>
            </a:pPr>
            <a:r>
              <a:rPr lang="en-US" b="1" spc="-1" dirty="0">
                <a:solidFill>
                  <a:schemeClr val="dk1"/>
                </a:solidFill>
                <a:latin typeface="Arial"/>
              </a:rPr>
              <a:t>Closed list is scanned in linear time</a:t>
            </a:r>
            <a:r>
              <a:rPr lang="en-US" spc="-1" dirty="0">
                <a:solidFill>
                  <a:schemeClr val="dk1"/>
                </a:solidFill>
                <a:latin typeface="Arial"/>
              </a:rPr>
              <a:t>, which could be improved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endParaRPr lang="en-US" spc="-1" dirty="0">
              <a:solidFill>
                <a:schemeClr val="dk1"/>
              </a:solidFill>
              <a:latin typeface="Arial"/>
            </a:endParaRPr>
          </a:p>
          <a:p>
            <a:pPr lvl="1">
              <a:buClr>
                <a:srgbClr val="861F41"/>
              </a:buClr>
            </a:pPr>
            <a:endParaRPr lang="en-US" spc="-1" dirty="0">
              <a:solidFill>
                <a:schemeClr val="dk1"/>
              </a:solidFill>
              <a:latin typeface="Arial"/>
            </a:endParaRPr>
          </a:p>
          <a:p>
            <a:pPr marL="285840" indent="-285840">
              <a:buClr>
                <a:srgbClr val="861F41"/>
              </a:buClr>
              <a:buFont typeface="Arial"/>
              <a:buChar char="•"/>
            </a:pPr>
            <a:endParaRPr lang="en-US" spc="-1" dirty="0">
              <a:solidFill>
                <a:schemeClr val="dk1"/>
              </a:solidFill>
              <a:latin typeface="Arial"/>
            </a:endParaRPr>
          </a:p>
        </p:txBody>
      </p:sp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96A32E9-05CD-E66A-7E0A-6DEAAB0C9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" r="7500" b="4541"/>
          <a:stretch/>
        </p:blipFill>
        <p:spPr>
          <a:xfrm>
            <a:off x="313200" y="2493079"/>
            <a:ext cx="8249775" cy="3984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59CEEC-B06C-ED94-971D-0C23A1DA627D}"/>
              </a:ext>
            </a:extLst>
          </p:cNvPr>
          <p:cNvSpPr txBox="1"/>
          <p:nvPr/>
        </p:nvSpPr>
        <p:spPr>
          <a:xfrm>
            <a:off x="8696324" y="3276824"/>
            <a:ext cx="3216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1500x1500x300m Airspace</a:t>
            </a:r>
          </a:p>
          <a:p>
            <a:r>
              <a:rPr lang="en-US" b="1" dirty="0"/>
              <a:t>Mean = 1.85ms</a:t>
            </a:r>
          </a:p>
          <a:p>
            <a:r>
              <a:rPr lang="en-US" b="1" dirty="0"/>
              <a:t>Std. Deviation = 2.1423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D5335-B01F-2D12-8634-E11202569F4F}"/>
              </a:ext>
            </a:extLst>
          </p:cNvPr>
          <p:cNvSpPr txBox="1"/>
          <p:nvPr/>
        </p:nvSpPr>
        <p:spPr>
          <a:xfrm>
            <a:off x="8562975" y="5374395"/>
            <a:ext cx="3216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** for algorithm variant where solutions are rejected if they are forced to wait</a:t>
            </a:r>
          </a:p>
        </p:txBody>
      </p:sp>
    </p:spTree>
    <p:extLst>
      <p:ext uri="{BB962C8B-B14F-4D97-AF65-F5344CB8AC3E}">
        <p14:creationId xmlns:p14="http://schemas.microsoft.com/office/powerpoint/2010/main" val="3702207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88DFE-4D7E-F13C-2D30-3343BEFDC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>
            <a:extLst>
              <a:ext uri="{FF2B5EF4-FFF2-40B4-BE49-F238E27FC236}">
                <a16:creationId xmlns:a16="http://schemas.microsoft.com/office/drawing/2014/main" id="{18AF327F-E17B-A4A7-A950-670364BAD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00" y="0"/>
            <a:ext cx="11599560" cy="65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3600" spc="-1" dirty="0">
                <a:solidFill>
                  <a:schemeClr val="lt1"/>
                </a:solidFill>
                <a:latin typeface="Arial"/>
              </a:rPr>
              <a:t>Occupancy Tensor Data Structure - Visualization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4" name="Rectangle 7">
            <a:extLst>
              <a:ext uri="{FF2B5EF4-FFF2-40B4-BE49-F238E27FC236}">
                <a16:creationId xmlns:a16="http://schemas.microsoft.com/office/drawing/2014/main" id="{42A1230B-F6C5-2891-E292-F0168E456D9A}"/>
              </a:ext>
            </a:extLst>
          </p:cNvPr>
          <p:cNvSpPr/>
          <p:nvPr/>
        </p:nvSpPr>
        <p:spPr>
          <a:xfrm>
            <a:off x="0" y="5628240"/>
            <a:ext cx="1793160" cy="3463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76A67695-7886-C7D5-E324-F226EE122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6" b="7917"/>
          <a:stretch/>
        </p:blipFill>
        <p:spPr>
          <a:xfrm>
            <a:off x="0" y="826290"/>
            <a:ext cx="12192000" cy="56507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B1FE10-AF38-B885-0F5D-DF610A06DA82}"/>
              </a:ext>
            </a:extLst>
          </p:cNvPr>
          <p:cNvSpPr txBox="1"/>
          <p:nvPr/>
        </p:nvSpPr>
        <p:spPr>
          <a:xfrm>
            <a:off x="0" y="771525"/>
            <a:ext cx="2724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example shows </a:t>
            </a:r>
            <a:br>
              <a:rPr lang="en-US" dirty="0"/>
            </a:br>
            <a:r>
              <a:rPr lang="en-US" dirty="0"/>
              <a:t>high capacity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5B0288-03DA-2FA2-61BD-0386AF7EB2F8}"/>
              </a:ext>
            </a:extLst>
          </p:cNvPr>
          <p:cNvSpPr txBox="1"/>
          <p:nvPr/>
        </p:nvSpPr>
        <p:spPr>
          <a:xfrm>
            <a:off x="0" y="62103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1500m by 1500m by 300m</a:t>
            </a:r>
          </a:p>
        </p:txBody>
      </p:sp>
    </p:spTree>
    <p:extLst>
      <p:ext uri="{BB962C8B-B14F-4D97-AF65-F5344CB8AC3E}">
        <p14:creationId xmlns:p14="http://schemas.microsoft.com/office/powerpoint/2010/main" val="2173550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70F87-F5A7-3B1B-CDA4-D95C9570A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>
            <a:extLst>
              <a:ext uri="{FF2B5EF4-FFF2-40B4-BE49-F238E27FC236}">
                <a16:creationId xmlns:a16="http://schemas.microsoft.com/office/drawing/2014/main" id="{39BF3D5D-1CB3-FBCD-60E8-4834D5E49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00" y="0"/>
            <a:ext cx="11599560" cy="65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3600" spc="-1" dirty="0">
                <a:solidFill>
                  <a:schemeClr val="lt1"/>
                </a:solidFill>
                <a:latin typeface="Arial"/>
              </a:rPr>
              <a:t>Occupancy Tensor Data Structure - Visualization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4" name="Rectangle 7">
            <a:extLst>
              <a:ext uri="{FF2B5EF4-FFF2-40B4-BE49-F238E27FC236}">
                <a16:creationId xmlns:a16="http://schemas.microsoft.com/office/drawing/2014/main" id="{031B2291-D42F-A9BE-E1DB-19B7D8A0F788}"/>
              </a:ext>
            </a:extLst>
          </p:cNvPr>
          <p:cNvSpPr/>
          <p:nvPr/>
        </p:nvSpPr>
        <p:spPr>
          <a:xfrm>
            <a:off x="0" y="5628240"/>
            <a:ext cx="1793160" cy="3463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 descr="A graph of a graph showing a graph of a person's heart&#10;&#10;Description automatically generated with medium confidence">
            <a:extLst>
              <a:ext uri="{FF2B5EF4-FFF2-40B4-BE49-F238E27FC236}">
                <a16:creationId xmlns:a16="http://schemas.microsoft.com/office/drawing/2014/main" id="{FB2BB5F3-38AE-671F-E04F-3501C8B3B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9" t="4167" r="6239" b="6249"/>
          <a:stretch/>
        </p:blipFill>
        <p:spPr>
          <a:xfrm>
            <a:off x="896580" y="650520"/>
            <a:ext cx="10525125" cy="58171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3FD004-5264-2DAE-CE77-302B1776EADB}"/>
              </a:ext>
            </a:extLst>
          </p:cNvPr>
          <p:cNvSpPr txBox="1"/>
          <p:nvPr/>
        </p:nvSpPr>
        <p:spPr>
          <a:xfrm>
            <a:off x="0" y="62103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1500m by 1500m by 300m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73A01-BF30-3CFA-7291-4C8231D88FFF}"/>
              </a:ext>
            </a:extLst>
          </p:cNvPr>
          <p:cNvSpPr txBox="1"/>
          <p:nvPr/>
        </p:nvSpPr>
        <p:spPr>
          <a:xfrm>
            <a:off x="0" y="771525"/>
            <a:ext cx="2724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example shows </a:t>
            </a:r>
            <a:br>
              <a:rPr lang="en-US" dirty="0"/>
            </a:br>
            <a:r>
              <a:rPr lang="en-US" dirty="0"/>
              <a:t>the ability to navigate around other vehicles</a:t>
            </a:r>
          </a:p>
        </p:txBody>
      </p:sp>
    </p:spTree>
    <p:extLst>
      <p:ext uri="{BB962C8B-B14F-4D97-AF65-F5344CB8AC3E}">
        <p14:creationId xmlns:p14="http://schemas.microsoft.com/office/powerpoint/2010/main" val="2369332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C0990-6968-A6BB-4442-61D23DA51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>
            <a:extLst>
              <a:ext uri="{FF2B5EF4-FFF2-40B4-BE49-F238E27FC236}">
                <a16:creationId xmlns:a16="http://schemas.microsoft.com/office/drawing/2014/main" id="{336B4415-024E-40F6-66DE-C971E2B8A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00" y="0"/>
            <a:ext cx="11599560" cy="65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3600" spc="-1" dirty="0">
                <a:solidFill>
                  <a:schemeClr val="lt1"/>
                </a:solidFill>
                <a:latin typeface="Arial"/>
              </a:rPr>
              <a:t>Path Planning Algorithm Results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4" name="Rectangle 7">
            <a:extLst>
              <a:ext uri="{FF2B5EF4-FFF2-40B4-BE49-F238E27FC236}">
                <a16:creationId xmlns:a16="http://schemas.microsoft.com/office/drawing/2014/main" id="{5C8B82D8-96D7-D3B5-1FED-CB92C441578C}"/>
              </a:ext>
            </a:extLst>
          </p:cNvPr>
          <p:cNvSpPr/>
          <p:nvPr/>
        </p:nvSpPr>
        <p:spPr>
          <a:xfrm>
            <a:off x="0" y="5628240"/>
            <a:ext cx="1793160" cy="3463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4C062D-1FC6-15FE-3A4E-8BAB9A1BF1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5519"/>
          <a:stretch/>
        </p:blipFill>
        <p:spPr>
          <a:xfrm>
            <a:off x="5908826" y="4410074"/>
            <a:ext cx="6180603" cy="19621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C66731B-013D-EC6F-00B4-7FF00A2E9126}"/>
                  </a:ext>
                </a:extLst>
              </p:cNvPr>
              <p:cNvSpPr txBox="1"/>
              <p:nvPr/>
            </p:nvSpPr>
            <p:spPr>
              <a:xfrm>
                <a:off x="0" y="777955"/>
                <a:ext cx="5772151" cy="5447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Overall Behavioral Notes: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Heuristic does not underestimate cost to go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dirty="0"/>
                  <a:t>Algorithm may not find optimal paths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Vehicles choose to wait relatively often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dirty="0"/>
                  <a:t>Algorithm speed drops off rapidly when algorithm is forced to search several delay steps.</a:t>
                </a:r>
              </a:p>
              <a:p>
                <a:r>
                  <a:rPr lang="en-US" b="1" dirty="0"/>
                  <a:t>Overall Algorithm Notes:</a:t>
                </a: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Algorithm can clearly be tuned for desired behavior using different path and heuristic costs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Algorithm is extremely fast when paths are not planned at the same time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dirty="0"/>
                  <a:t>To satisfy the </a:t>
                </a:r>
                <a:r>
                  <a:rPr lang="en-US" dirty="0" err="1"/>
                  <a:t>ConOps</a:t>
                </a:r>
                <a:r>
                  <a:rPr lang="en-US" dirty="0"/>
                  <a:t> as described, it is important to have Time to Plan &lt;&lt;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Kinematic feasibility approach ensures vehicles </a:t>
                </a:r>
                <a:r>
                  <a:rPr lang="en-US" b="1" dirty="0"/>
                  <a:t>can</a:t>
                </a:r>
                <a:r>
                  <a:rPr lang="en-US" dirty="0"/>
                  <a:t> traverse paths as found, but they may cause passenger discomfort if not refined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US" dirty="0"/>
                  <a:t>Path cost tuning to find more desirable behavior is eminently possible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C66731B-013D-EC6F-00B4-7FF00A2E9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77955"/>
                <a:ext cx="5772151" cy="5447645"/>
              </a:xfrm>
              <a:prstGeom prst="rect">
                <a:avLst/>
              </a:prstGeom>
              <a:blipFill>
                <a:blip r:embed="rId4"/>
                <a:stretch>
                  <a:fillRect l="-845" t="-672" r="-1795" b="-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a number of vehicles&#10;&#10;Description automatically generated">
            <a:extLst>
              <a:ext uri="{FF2B5EF4-FFF2-40B4-BE49-F238E27FC236}">
                <a16:creationId xmlns:a16="http://schemas.microsoft.com/office/drawing/2014/main" id="{E994D422-2AB2-B4B3-9D93-9C3FCBB9CE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823195"/>
            <a:ext cx="4677900" cy="350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00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3200" y="0"/>
            <a:ext cx="11599560" cy="65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3600" spc="-1" dirty="0">
                <a:solidFill>
                  <a:schemeClr val="lt1"/>
                </a:solidFill>
                <a:latin typeface="Arial"/>
              </a:rPr>
              <a:t>Future Work – Before December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4" name="Rectangle 7"/>
          <p:cNvSpPr/>
          <p:nvPr/>
        </p:nvSpPr>
        <p:spPr>
          <a:xfrm>
            <a:off x="0" y="5628240"/>
            <a:ext cx="1793160" cy="3463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CE1FB338-B15F-3C71-45AB-1D45FCDF81F5}"/>
              </a:ext>
            </a:extLst>
          </p:cNvPr>
          <p:cNvSpPr/>
          <p:nvPr/>
        </p:nvSpPr>
        <p:spPr>
          <a:xfrm>
            <a:off x="313200" y="883440"/>
            <a:ext cx="11599560" cy="45228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840" indent="-285840">
              <a:buClr>
                <a:srgbClr val="861F41"/>
              </a:buClr>
              <a:buFont typeface="Arial"/>
              <a:buChar char="•"/>
            </a:pPr>
            <a:r>
              <a:rPr lang="en-US" b="1" spc="-1" dirty="0">
                <a:solidFill>
                  <a:schemeClr val="dk1"/>
                </a:solidFill>
                <a:latin typeface="Arial"/>
              </a:rPr>
              <a:t>Improvement of efficiency of algorithm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Closed-List scanning could be more efficient</a:t>
            </a:r>
          </a:p>
          <a:p>
            <a:pPr marL="285840" indent="-285840">
              <a:buClr>
                <a:srgbClr val="861F41"/>
              </a:buClr>
              <a:buFont typeface="Arial"/>
              <a:buChar char="•"/>
            </a:pPr>
            <a:r>
              <a:rPr lang="en-US" b="1" spc="-1" dirty="0">
                <a:solidFill>
                  <a:schemeClr val="dk1"/>
                </a:solidFill>
                <a:latin typeface="Arial"/>
              </a:rPr>
              <a:t>Modification of heuristic or paths costs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Different formulations could lead to different behaviors</a:t>
            </a:r>
          </a:p>
          <a:p>
            <a:pPr marL="1200240" lvl="2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Attempt to tune algorithm to make paths smoother</a:t>
            </a:r>
          </a:p>
          <a:p>
            <a:pPr marL="1200240" lvl="2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Attempt to tune algorithm for other desired behavior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Parameter study of weights to evaluate effects on algorithm behavior</a:t>
            </a:r>
          </a:p>
          <a:p>
            <a:pPr marL="285840" indent="-285840">
              <a:buClr>
                <a:srgbClr val="861F41"/>
              </a:buClr>
              <a:buFont typeface="Arial"/>
              <a:buChar char="•"/>
            </a:pPr>
            <a:r>
              <a:rPr lang="en-US" b="1" spc="-1" dirty="0">
                <a:solidFill>
                  <a:schemeClr val="dk1"/>
                </a:solidFill>
                <a:latin typeface="Arial"/>
              </a:rPr>
              <a:t>Introduce Other Vehicles with Different Performance Profiles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Evaluate performance of algorithm when different types of vehicles are present</a:t>
            </a:r>
          </a:p>
          <a:p>
            <a:pPr marL="285840" indent="-285840">
              <a:buClr>
                <a:srgbClr val="861F41"/>
              </a:buClr>
              <a:buFont typeface="Arial"/>
              <a:buChar char="•"/>
            </a:pPr>
            <a:r>
              <a:rPr lang="en-US" b="1" spc="-1" dirty="0">
                <a:solidFill>
                  <a:schemeClr val="dk1"/>
                </a:solidFill>
                <a:latin typeface="Arial"/>
              </a:rPr>
              <a:t>Higher volume statistical characterization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Performing higher count test runs, or running the algorithm on an embedded system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Simulate much large spaces</a:t>
            </a:r>
          </a:p>
          <a:p>
            <a:pPr marL="1200240" lvl="2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Possibly reintroduce obstacles</a:t>
            </a:r>
          </a:p>
          <a:p>
            <a:pPr marL="285840" indent="-285840">
              <a:buClr>
                <a:srgbClr val="861F41"/>
              </a:buClr>
              <a:buFont typeface="Arial"/>
              <a:buChar char="•"/>
            </a:pPr>
            <a:r>
              <a:rPr lang="en-US" b="1" spc="-1" dirty="0">
                <a:solidFill>
                  <a:schemeClr val="dk1"/>
                </a:solidFill>
                <a:latin typeface="Arial"/>
              </a:rPr>
              <a:t>Simultaneous Vehicle Path Planning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Modification of vehicle state-space to include multiple vehicles planning simultaneously</a:t>
            </a:r>
          </a:p>
          <a:p>
            <a:pPr>
              <a:buClr>
                <a:srgbClr val="861F41"/>
              </a:buClr>
            </a:pPr>
            <a:endParaRPr lang="en-US" spc="-1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3596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B9667-4C04-4CBA-D97D-96FD30539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>
            <a:extLst>
              <a:ext uri="{FF2B5EF4-FFF2-40B4-BE49-F238E27FC236}">
                <a16:creationId xmlns:a16="http://schemas.microsoft.com/office/drawing/2014/main" id="{A8E6AC86-519D-0F4C-FC00-EC3D2CCBC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00" y="0"/>
            <a:ext cx="11599560" cy="65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3600" spc="-1" dirty="0">
                <a:solidFill>
                  <a:schemeClr val="lt1"/>
                </a:solidFill>
                <a:latin typeface="Arial"/>
              </a:rPr>
              <a:t>Future Work – Long Term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4" name="Rectangle 7">
            <a:extLst>
              <a:ext uri="{FF2B5EF4-FFF2-40B4-BE49-F238E27FC236}">
                <a16:creationId xmlns:a16="http://schemas.microsoft.com/office/drawing/2014/main" id="{3DC96B75-7102-13DF-47B6-E09240AA8F60}"/>
              </a:ext>
            </a:extLst>
          </p:cNvPr>
          <p:cNvSpPr/>
          <p:nvPr/>
        </p:nvSpPr>
        <p:spPr>
          <a:xfrm>
            <a:off x="0" y="5628240"/>
            <a:ext cx="1793160" cy="3463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E5ADBBD5-E1F9-6708-69C1-2CD2B2177564}"/>
              </a:ext>
            </a:extLst>
          </p:cNvPr>
          <p:cNvSpPr/>
          <p:nvPr/>
        </p:nvSpPr>
        <p:spPr>
          <a:xfrm>
            <a:off x="313200" y="883440"/>
            <a:ext cx="11599560" cy="23068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840" indent="-285840">
              <a:buClr>
                <a:srgbClr val="861F41"/>
              </a:buClr>
              <a:buFont typeface="Arial"/>
              <a:buChar char="•"/>
            </a:pPr>
            <a:r>
              <a:rPr lang="en-US" b="1" spc="-1" dirty="0">
                <a:solidFill>
                  <a:schemeClr val="dk1"/>
                </a:solidFill>
                <a:latin typeface="Arial"/>
              </a:rPr>
              <a:t>Post-Planning Path Optimization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Use of analytical algorithms to refine paths after discrete-search planning</a:t>
            </a:r>
          </a:p>
          <a:p>
            <a:pPr marL="1200240" lvl="2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Lessens requirements on discrete algorithm to produce smooth paths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Approaches could include: RRT*, Optimal Control, Potential Methods.</a:t>
            </a:r>
          </a:p>
          <a:p>
            <a:pPr marL="285840" indent="-285840">
              <a:buClr>
                <a:srgbClr val="861F41"/>
              </a:buClr>
              <a:buFont typeface="Arial"/>
              <a:buChar char="•"/>
            </a:pPr>
            <a:r>
              <a:rPr lang="en-US" b="1" spc="-1" dirty="0">
                <a:solidFill>
                  <a:schemeClr val="dk1"/>
                </a:solidFill>
                <a:latin typeface="Arial"/>
              </a:rPr>
              <a:t>Physical testing using vehicles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Attempt to test algorithm using </a:t>
            </a:r>
            <a:r>
              <a:rPr lang="en-US" spc="-1" dirty="0" err="1">
                <a:solidFill>
                  <a:schemeClr val="dk1"/>
                </a:solidFill>
                <a:latin typeface="Arial"/>
              </a:rPr>
              <a:t>multicopters</a:t>
            </a:r>
            <a:r>
              <a:rPr lang="en-US" spc="-1" dirty="0">
                <a:solidFill>
                  <a:schemeClr val="dk1"/>
                </a:solidFill>
                <a:latin typeface="Arial"/>
              </a:rPr>
              <a:t> configured to behave like fixed-wing vehicles</a:t>
            </a:r>
          </a:p>
          <a:p>
            <a:pPr marL="285840" indent="-285840">
              <a:buClr>
                <a:srgbClr val="861F41"/>
              </a:buClr>
              <a:buFont typeface="Arial"/>
              <a:buChar char="•"/>
            </a:pPr>
            <a:r>
              <a:rPr lang="en-US" b="1" spc="-1" dirty="0">
                <a:solidFill>
                  <a:schemeClr val="dk1"/>
                </a:solidFill>
                <a:latin typeface="Arial"/>
              </a:rPr>
              <a:t>Expansion beyond the enroute problem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 Incorporate takeoff/hover/etc. dynamics</a:t>
            </a:r>
          </a:p>
        </p:txBody>
      </p:sp>
    </p:spTree>
    <p:extLst>
      <p:ext uri="{BB962C8B-B14F-4D97-AF65-F5344CB8AC3E}">
        <p14:creationId xmlns:p14="http://schemas.microsoft.com/office/powerpoint/2010/main" val="1969982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68F21-7BCD-0F93-97C1-1D81D09B9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>
            <a:extLst>
              <a:ext uri="{FF2B5EF4-FFF2-40B4-BE49-F238E27FC236}">
                <a16:creationId xmlns:a16="http://schemas.microsoft.com/office/drawing/2014/main" id="{2F14B228-732C-389C-EF18-8ACDDC34C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00" y="0"/>
            <a:ext cx="11599560" cy="65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3600" b="0" strike="noStrike" spc="-1" dirty="0">
                <a:solidFill>
                  <a:schemeClr val="lt1"/>
                </a:solidFill>
                <a:latin typeface="Arial"/>
              </a:rPr>
              <a:t>Problem Overview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4" name="Rectangle 7">
            <a:extLst>
              <a:ext uri="{FF2B5EF4-FFF2-40B4-BE49-F238E27FC236}">
                <a16:creationId xmlns:a16="http://schemas.microsoft.com/office/drawing/2014/main" id="{FF7D7DA3-7469-9085-CFD9-C977348C53D0}"/>
              </a:ext>
            </a:extLst>
          </p:cNvPr>
          <p:cNvSpPr/>
          <p:nvPr/>
        </p:nvSpPr>
        <p:spPr>
          <a:xfrm>
            <a:off x="0" y="5628240"/>
            <a:ext cx="1793160" cy="3463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8F80AC-63F2-9CD3-E164-E9F492FD8536}"/>
              </a:ext>
            </a:extLst>
          </p:cNvPr>
          <p:cNvSpPr/>
          <p:nvPr/>
        </p:nvSpPr>
        <p:spPr>
          <a:xfrm>
            <a:off x="0" y="897701"/>
            <a:ext cx="11599560" cy="61848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840" indent="-285840">
              <a:buClr>
                <a:srgbClr val="861F41"/>
              </a:buClr>
              <a:buFont typeface="Arial"/>
              <a:buChar char="•"/>
            </a:pPr>
            <a:r>
              <a:rPr lang="en-US" b="1" spc="-1" dirty="0">
                <a:solidFill>
                  <a:schemeClr val="dk1"/>
                </a:solidFill>
                <a:latin typeface="Arial"/>
              </a:rPr>
              <a:t>Problem Statement:</a:t>
            </a:r>
            <a:r>
              <a:rPr lang="en-US" spc="-1" dirty="0">
                <a:solidFill>
                  <a:schemeClr val="dk1"/>
                </a:solidFill>
                <a:latin typeface="Arial"/>
              </a:rPr>
              <a:t> Develop an algorithm for arbitrating free airspace among autonomous vehicles without the use of corridors and assess its effectiveness</a:t>
            </a:r>
          </a:p>
          <a:p>
            <a:pPr marL="285840" indent="-285840">
              <a:buClr>
                <a:srgbClr val="861F41"/>
              </a:buClr>
              <a:buFont typeface="Arial"/>
              <a:buChar char="•"/>
            </a:pPr>
            <a:r>
              <a:rPr lang="en-US" b="1" spc="-1" dirty="0">
                <a:solidFill>
                  <a:schemeClr val="dk1"/>
                </a:solidFill>
                <a:latin typeface="Arial"/>
              </a:rPr>
              <a:t>Major Questions:</a:t>
            </a:r>
            <a:endParaRPr lang="en-US" spc="-1" dirty="0">
              <a:solidFill>
                <a:schemeClr val="dk1"/>
              </a:solidFill>
              <a:latin typeface="Arial"/>
            </a:endParaRPr>
          </a:p>
          <a:p>
            <a:pPr marL="743040" lvl="1" indent="-285840">
              <a:buClr>
                <a:srgbClr val="861F41"/>
              </a:buClr>
              <a:buFont typeface="Wingdings" panose="05000000000000000000" pitchFamily="2" charset="2"/>
              <a:buChar char="ü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How do we leverage the strengths of autonomous vehicles with almost no limits on traversal capability?</a:t>
            </a:r>
          </a:p>
          <a:p>
            <a:pPr marL="743040" lvl="1" indent="-285840">
              <a:buClr>
                <a:srgbClr val="861F41"/>
              </a:buClr>
              <a:buFont typeface="Wingdings" panose="05000000000000000000" pitchFamily="2" charset="2"/>
              <a:buChar char="ü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How do we optimize traffic?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How do we effectively simulate real environments?</a:t>
            </a:r>
          </a:p>
          <a:p>
            <a:pPr marL="743040" lvl="1" indent="-285840">
              <a:buClr>
                <a:srgbClr val="861F41"/>
              </a:buClr>
              <a:buFont typeface="Wingdings" panose="05000000000000000000" pitchFamily="2" charset="2"/>
              <a:buChar char="ü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How much airspace does a vehicle need to reserve, and when?</a:t>
            </a:r>
          </a:p>
          <a:p>
            <a:pPr marL="743040" lvl="1" indent="-285840">
              <a:buClr>
                <a:srgbClr val="861F41"/>
              </a:buClr>
              <a:buFont typeface="Wingdings" panose="05000000000000000000" pitchFamily="2" charset="2"/>
              <a:buChar char="ü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How effective are basic graph search algorithms?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How do we statistically characterize the algorithm’s effectiveness?</a:t>
            </a:r>
          </a:p>
          <a:p>
            <a:pPr marL="285840" indent="-285840">
              <a:buClr>
                <a:srgbClr val="861F41"/>
              </a:buClr>
              <a:buFont typeface="Arial"/>
              <a:buChar char="•"/>
            </a:pPr>
            <a:r>
              <a:rPr lang="en-US" b="1" spc="-1" dirty="0">
                <a:solidFill>
                  <a:schemeClr val="dk1"/>
                </a:solidFill>
                <a:latin typeface="Arial"/>
              </a:rPr>
              <a:t>Work so far: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Discrete State-Space planning algorithm implemented</a:t>
            </a:r>
          </a:p>
          <a:p>
            <a:pPr marL="1200240" lvl="2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Analytical state-space discretized and searchable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Algorithm efficiency improved significantly</a:t>
            </a:r>
          </a:p>
          <a:p>
            <a:pPr marL="1200240" lvl="2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5-10x faster than last month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Algorithm still loosely based on A*</a:t>
            </a:r>
          </a:p>
          <a:p>
            <a:pPr marL="1200240" lvl="2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Major changes from a standard A* approach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Geofencing strategy used to ensure safety without damaging optimality</a:t>
            </a:r>
          </a:p>
          <a:p>
            <a:pPr marL="1200240" lvl="2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Two-tier geofencing strategy implemented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endParaRPr lang="en-US" spc="-1" dirty="0">
              <a:solidFill>
                <a:schemeClr val="dk1"/>
              </a:solidFill>
              <a:latin typeface="Arial"/>
            </a:endParaRP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endParaRPr lang="en-US" spc="-1" dirty="0">
              <a:solidFill>
                <a:schemeClr val="dk1"/>
              </a:solidFill>
              <a:latin typeface="Arial"/>
            </a:endParaRPr>
          </a:p>
          <a:p>
            <a:pPr lvl="1">
              <a:buClr>
                <a:srgbClr val="861F41"/>
              </a:buClr>
            </a:pPr>
            <a:endParaRPr lang="en-US" spc="-1" dirty="0">
              <a:solidFill>
                <a:schemeClr val="dk1"/>
              </a:solidFill>
              <a:latin typeface="Arial"/>
            </a:endParaRPr>
          </a:p>
          <a:p>
            <a:pPr lvl="1">
              <a:buClr>
                <a:srgbClr val="861F41"/>
              </a:buClr>
            </a:pPr>
            <a:endParaRPr lang="en-US" spc="-1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640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4CAE0-0DCF-3604-5557-53CBB04BE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>
            <a:extLst>
              <a:ext uri="{FF2B5EF4-FFF2-40B4-BE49-F238E27FC236}">
                <a16:creationId xmlns:a16="http://schemas.microsoft.com/office/drawing/2014/main" id="{78077D51-393C-31F1-A4D9-C295562C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00" y="0"/>
            <a:ext cx="11599560" cy="65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3600" spc="-1" dirty="0">
                <a:solidFill>
                  <a:schemeClr val="lt1"/>
                </a:solidFill>
                <a:latin typeface="Arial"/>
                <a:ea typeface="Arial"/>
              </a:rPr>
              <a:t>Overview of This Month’s Work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4" name="Rectangle 7">
            <a:extLst>
              <a:ext uri="{FF2B5EF4-FFF2-40B4-BE49-F238E27FC236}">
                <a16:creationId xmlns:a16="http://schemas.microsoft.com/office/drawing/2014/main" id="{9091831E-51F1-C7E3-EC1E-C3FDFE15FCDE}"/>
              </a:ext>
            </a:extLst>
          </p:cNvPr>
          <p:cNvSpPr/>
          <p:nvPr/>
        </p:nvSpPr>
        <p:spPr>
          <a:xfrm>
            <a:off x="0" y="5628240"/>
            <a:ext cx="1793160" cy="3463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76198F30-8BF4-16BA-FF3A-2BBF3884F3FC}"/>
              </a:ext>
            </a:extLst>
          </p:cNvPr>
          <p:cNvSpPr/>
          <p:nvPr/>
        </p:nvSpPr>
        <p:spPr>
          <a:xfrm>
            <a:off x="313200" y="883440"/>
            <a:ext cx="11599560" cy="507685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840" indent="-285840">
              <a:buClr>
                <a:srgbClr val="861F41"/>
              </a:buClr>
              <a:buFont typeface="Arial"/>
              <a:buChar char="•"/>
            </a:pPr>
            <a:r>
              <a:rPr lang="en-US" b="1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Proposed </a:t>
            </a:r>
            <a:r>
              <a:rPr lang="en-US" b="1" spc="-1" dirty="0" err="1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ConOps</a:t>
            </a:r>
            <a:r>
              <a:rPr lang="en-US" b="1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 Implemented</a:t>
            </a:r>
            <a:endParaRPr lang="en-US" spc="-1" dirty="0">
              <a:solidFill>
                <a:schemeClr val="dk1"/>
              </a:solidFill>
              <a:latin typeface="Arial"/>
              <a:sym typeface="Wingdings" panose="05000000000000000000" pitchFamily="2" charset="2"/>
            </a:endParaRP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Path planning algorithm requires no knowledge of previous paths or vehicles*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Full occupancy data exchange accomplished using occupancy tensor</a:t>
            </a:r>
          </a:p>
          <a:p>
            <a:pPr marL="285840" indent="-285840">
              <a:buClr>
                <a:srgbClr val="861F41"/>
              </a:buClr>
              <a:buFont typeface="Arial"/>
              <a:buChar char="•"/>
            </a:pPr>
            <a:r>
              <a:rPr lang="en-US" b="1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Occupancy Tensor Data Structure Improved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Represents a time-space’s occupancy in efficient format.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Still an extra voxel condition available for use.</a:t>
            </a:r>
          </a:p>
          <a:p>
            <a:pPr marL="285840" indent="-285840">
              <a:buClr>
                <a:srgbClr val="861F41"/>
              </a:buClr>
              <a:buFont typeface="Arial"/>
              <a:buChar char="•"/>
            </a:pPr>
            <a:r>
              <a:rPr lang="en-US" b="1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4D Discrete Search  State Space Semi-Discrete Search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Search space is now a limited vehicle state-space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Neighboring nodes are determined using kinematic feasibility, then trimmed using the occupancy tensor</a:t>
            </a:r>
          </a:p>
          <a:p>
            <a:pPr marL="285840" indent="-285840">
              <a:buClr>
                <a:srgbClr val="861F41"/>
              </a:buClr>
              <a:buFont typeface="Arial"/>
              <a:buChar char="•"/>
            </a:pPr>
            <a:r>
              <a:rPr lang="en-US" b="1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Dynamic Geofencing  Two-Tier Geofencing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Planning algorithm performs dynamic checks against occupancy tensor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Vehicle geofences now do not collide with each other.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Writing/overwriting of data in the occupancy tensor is handled</a:t>
            </a:r>
          </a:p>
          <a:p>
            <a:pPr marL="285840" indent="-285840">
              <a:buClr>
                <a:srgbClr val="861F41"/>
              </a:buClr>
              <a:buFont typeface="Arial"/>
              <a:buChar char="•"/>
            </a:pPr>
            <a:r>
              <a:rPr lang="en-US" b="1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Various backend improvements to code structure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Speed of algorithm vastly improved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Paths to do not fail to solve</a:t>
            </a:r>
          </a:p>
          <a:p>
            <a:pPr marL="285840" indent="-285840">
              <a:buClr>
                <a:srgbClr val="861F41"/>
              </a:buClr>
              <a:buFont typeface="Arial"/>
              <a:buChar char="•"/>
            </a:pPr>
            <a:r>
              <a:rPr lang="en-US" b="1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Visualization &amp; Statistics</a:t>
            </a:r>
            <a:endParaRPr lang="en-US" b="1" spc="-1" dirty="0">
              <a:solidFill>
                <a:schemeClr val="dk1"/>
              </a:solidFill>
              <a:latin typeface="Arial"/>
            </a:endParaRPr>
          </a:p>
          <a:p>
            <a:pPr lvl="1">
              <a:buClr>
                <a:srgbClr val="861F41"/>
              </a:buClr>
            </a:pPr>
            <a:endParaRPr lang="en-US" spc="-1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9851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3200" y="0"/>
            <a:ext cx="11599560" cy="65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3600" spc="-1" dirty="0">
                <a:solidFill>
                  <a:schemeClr val="lt1"/>
                </a:solidFill>
                <a:latin typeface="Arial"/>
              </a:rPr>
              <a:t>Updated </a:t>
            </a:r>
            <a:r>
              <a:rPr lang="en-US" sz="3600" spc="-1" dirty="0" err="1">
                <a:solidFill>
                  <a:schemeClr val="lt1"/>
                </a:solidFill>
                <a:latin typeface="Arial"/>
              </a:rPr>
              <a:t>ConOps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4" name="Rectangle 7"/>
          <p:cNvSpPr/>
          <p:nvPr/>
        </p:nvSpPr>
        <p:spPr>
          <a:xfrm>
            <a:off x="0" y="5628240"/>
            <a:ext cx="1793160" cy="3463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5A2480-17D3-1298-0759-B6BB5D7190EC}"/>
              </a:ext>
            </a:extLst>
          </p:cNvPr>
          <p:cNvSpPr/>
          <p:nvPr/>
        </p:nvSpPr>
        <p:spPr>
          <a:xfrm>
            <a:off x="0" y="883440"/>
            <a:ext cx="11599560" cy="535385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840" indent="-285840">
              <a:buClr>
                <a:srgbClr val="861F41"/>
              </a:buClr>
              <a:buFont typeface="Arial"/>
              <a:buChar char="•"/>
            </a:pPr>
            <a:r>
              <a:rPr lang="en-US" b="1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Updated </a:t>
            </a:r>
            <a:r>
              <a:rPr lang="en-US" b="1" spc="-1" dirty="0" err="1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ConOps</a:t>
            </a:r>
            <a:endParaRPr lang="en-US" b="1" spc="-1" dirty="0">
              <a:solidFill>
                <a:schemeClr val="dk1"/>
              </a:solidFill>
              <a:latin typeface="Arial"/>
              <a:sym typeface="Wingdings" panose="05000000000000000000" pitchFamily="2" charset="2"/>
            </a:endParaRP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Paths can be pre-planned or not pre-planned</a:t>
            </a:r>
          </a:p>
          <a:p>
            <a:pPr marL="1200240" lvl="2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Planning paths far into the future comes with the cost of increasing</a:t>
            </a:r>
            <a:b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</a:b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the size of the occupancy tensor, sometimes significantly.</a:t>
            </a:r>
          </a:p>
          <a:p>
            <a:pPr marL="342900" indent="-342900">
              <a:buClr>
                <a:srgbClr val="861F41"/>
              </a:buClr>
              <a:buAutoNum type="arabicParenR"/>
            </a:pP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A vehicle wants to travel from one location to another</a:t>
            </a:r>
          </a:p>
          <a:p>
            <a:pPr lvl="1">
              <a:buClr>
                <a:srgbClr val="861F41"/>
              </a:buClr>
            </a:pPr>
            <a:r>
              <a:rPr lang="en-US" spc="-1" dirty="0" err="1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ie</a:t>
            </a: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. somebody requests a ride</a:t>
            </a:r>
          </a:p>
          <a:p>
            <a:pPr marL="342900" indent="-342900">
              <a:buClr>
                <a:srgbClr val="861F41"/>
              </a:buClr>
              <a:buAutoNum type="arabicParenR"/>
            </a:pP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It either plans the path using the current map, </a:t>
            </a:r>
            <a:b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</a:b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or sends a request to a central computer</a:t>
            </a:r>
          </a:p>
          <a:p>
            <a:pPr marL="342900" indent="-342900">
              <a:buClr>
                <a:srgbClr val="861F41"/>
              </a:buClr>
              <a:buAutoNum type="arabicParenR"/>
            </a:pP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The path is planned using the current </a:t>
            </a:r>
            <a:b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</a:b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occupancy map</a:t>
            </a:r>
          </a:p>
          <a:p>
            <a:pPr marL="342900" indent="-342900">
              <a:buClr>
                <a:srgbClr val="861F41"/>
              </a:buClr>
              <a:buAutoNum type="arabicParenR"/>
            </a:pP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The path planner returns a series of</a:t>
            </a:r>
            <a:b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</a:b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waypoints to the vehicle to be</a:t>
            </a:r>
            <a:b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</a:b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fed into guidance algorithms</a:t>
            </a:r>
          </a:p>
          <a:p>
            <a:pPr marL="342900" indent="-342900">
              <a:buClr>
                <a:srgbClr val="861F41"/>
              </a:buClr>
              <a:buAutoNum type="arabicParenR"/>
            </a:pP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The path planner updates the occupancy</a:t>
            </a:r>
            <a:b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</a:b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map with its own path</a:t>
            </a:r>
          </a:p>
          <a:p>
            <a:pPr marL="800100" lvl="1" indent="-342900">
              <a:buClr>
                <a:srgbClr val="861F41"/>
              </a:buClr>
              <a:buAutoNum type="arabicParenR"/>
            </a:pP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Transmits this to all other vehicles</a:t>
            </a:r>
          </a:p>
          <a:p>
            <a:pPr lvl="1">
              <a:buClr>
                <a:srgbClr val="861F41"/>
              </a:buClr>
            </a:pPr>
            <a:endParaRPr lang="en-US" spc="-1" dirty="0">
              <a:solidFill>
                <a:schemeClr val="dk1"/>
              </a:solidFill>
              <a:latin typeface="Arial"/>
              <a:sym typeface="Wingdings" panose="05000000000000000000" pitchFamily="2" charset="2"/>
            </a:endParaRPr>
          </a:p>
          <a:p>
            <a:pPr lvl="1">
              <a:buClr>
                <a:srgbClr val="861F41"/>
              </a:buClr>
            </a:pP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Separately, at each epoch, the first epoch is</a:t>
            </a:r>
            <a:b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</a:b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truncated to avoid unnecessarily tracking history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4575D-410E-5A81-1695-D0EA651362BA}"/>
              </a:ext>
            </a:extLst>
          </p:cNvPr>
          <p:cNvSpPr txBox="1"/>
          <p:nvPr/>
        </p:nvSpPr>
        <p:spPr>
          <a:xfrm>
            <a:off x="5787473" y="1831286"/>
            <a:ext cx="377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}</a:t>
            </a:r>
            <a:endParaRPr lang="en-US" spc="-1" dirty="0">
              <a:solidFill>
                <a:schemeClr val="dk1"/>
              </a:solidFill>
              <a:latin typeface="Arial"/>
              <a:sym typeface="Wingdings" panose="05000000000000000000" pitchFamily="2" charset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16EC1A-1466-CF26-23E0-60677BC6DF91}"/>
              </a:ext>
            </a:extLst>
          </p:cNvPr>
          <p:cNvSpPr txBox="1"/>
          <p:nvPr/>
        </p:nvSpPr>
        <p:spPr>
          <a:xfrm>
            <a:off x="6096000" y="2086618"/>
            <a:ext cx="5234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other agents</a:t>
            </a:r>
          </a:p>
          <a:p>
            <a:r>
              <a:rPr lang="en-US" sz="1400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locked out</a:t>
            </a:r>
            <a:endParaRPr lang="en-US" sz="1200" spc="-1" dirty="0">
              <a:solidFill>
                <a:schemeClr val="dk1"/>
              </a:solidFill>
              <a:latin typeface="Arial"/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561E82-D56C-7CF5-0464-3A2AEB9D469D}"/>
              </a:ext>
            </a:extLst>
          </p:cNvPr>
          <p:cNvSpPr txBox="1"/>
          <p:nvPr/>
        </p:nvSpPr>
        <p:spPr>
          <a:xfrm>
            <a:off x="4485862" y="4185304"/>
            <a:ext cx="377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}</a:t>
            </a:r>
            <a:endParaRPr lang="en-US" spc="-1" dirty="0">
              <a:solidFill>
                <a:schemeClr val="dk1"/>
              </a:solidFill>
              <a:latin typeface="Arial"/>
              <a:sym typeface="Wingdings" panose="05000000000000000000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7C6B0-AECF-8BC3-C51C-F7C7A2AAD52D}"/>
              </a:ext>
            </a:extLst>
          </p:cNvPr>
          <p:cNvSpPr txBox="1"/>
          <p:nvPr/>
        </p:nvSpPr>
        <p:spPr>
          <a:xfrm>
            <a:off x="4711149" y="4529294"/>
            <a:ext cx="934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unlocked</a:t>
            </a:r>
            <a:endParaRPr lang="en-US" spc="-1" dirty="0">
              <a:solidFill>
                <a:schemeClr val="dk1"/>
              </a:solidFill>
              <a:latin typeface="Arial"/>
              <a:sym typeface="Wingdings" panose="05000000000000000000" pitchFamily="2" charset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FAE205-9410-AC05-8B6B-67018C0EF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426" y="1981978"/>
            <a:ext cx="6345073" cy="41871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DE8B2-5161-11C3-E389-E011B1658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">
            <a:extLst>
              <a:ext uri="{FF2B5EF4-FFF2-40B4-BE49-F238E27FC236}">
                <a16:creationId xmlns:a16="http://schemas.microsoft.com/office/drawing/2014/main" id="{189BE87A-AFBB-CA3F-F31E-5DB94B821E15}"/>
              </a:ext>
            </a:extLst>
          </p:cNvPr>
          <p:cNvSpPr/>
          <p:nvPr/>
        </p:nvSpPr>
        <p:spPr>
          <a:xfrm>
            <a:off x="313200" y="883440"/>
            <a:ext cx="11599560" cy="396886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285840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Define an occupancy tensor </a:t>
            </a:r>
            <a:r>
              <a:rPr lang="el-GR" b="1" i="1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ζ</a:t>
            </a: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 at </a:t>
            </a:r>
            <a:r>
              <a:rPr lang="en-US" b="1" i="1" spc="-1" dirty="0" err="1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i</a:t>
            </a:r>
            <a:r>
              <a:rPr lang="en-US" b="1" i="1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 </a:t>
            </a: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epochs from reference time/start of day as the following</a:t>
            </a:r>
          </a:p>
          <a:p>
            <a:pPr marL="285840" indent="-285840">
              <a:buClr>
                <a:srgbClr val="861F41"/>
              </a:buClr>
              <a:buFont typeface="Arial"/>
              <a:buChar char="•"/>
            </a:pPr>
            <a:endParaRPr lang="en-US" b="1" i="1" spc="-1" dirty="0">
              <a:solidFill>
                <a:schemeClr val="dk1"/>
              </a:solidFill>
              <a:latin typeface="Arial"/>
              <a:sym typeface="Wingdings" panose="05000000000000000000" pitchFamily="2" charset="2"/>
            </a:endParaRPr>
          </a:p>
          <a:p>
            <a:pPr marL="285840" indent="-285840">
              <a:buClr>
                <a:srgbClr val="861F41"/>
              </a:buClr>
              <a:buFont typeface="Arial"/>
              <a:buChar char="•"/>
            </a:pPr>
            <a:endParaRPr lang="en-US" b="1" i="1" spc="-1" dirty="0">
              <a:solidFill>
                <a:schemeClr val="dk1"/>
              </a:solidFill>
              <a:latin typeface="Arial"/>
              <a:sym typeface="Wingdings" panose="05000000000000000000" pitchFamily="2" charset="2"/>
            </a:endParaRPr>
          </a:p>
          <a:p>
            <a:pPr marL="285840" indent="-285840">
              <a:buClr>
                <a:srgbClr val="861F41"/>
              </a:buClr>
              <a:buFont typeface="Arial"/>
              <a:buChar char="•"/>
            </a:pPr>
            <a:endParaRPr lang="en-US" b="1" i="1" spc="-1" dirty="0">
              <a:solidFill>
                <a:schemeClr val="dk1"/>
              </a:solidFill>
              <a:latin typeface="Arial"/>
              <a:sym typeface="Wingdings" panose="05000000000000000000" pitchFamily="2" charset="2"/>
            </a:endParaRP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Where the </a:t>
            </a:r>
            <a:r>
              <a:rPr lang="en-US" b="1" spc="-1" dirty="0" err="1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ith</a:t>
            </a:r>
            <a:r>
              <a:rPr lang="en-US" b="1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 </a:t>
            </a: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epoch is referenced from the start of day</a:t>
            </a:r>
          </a:p>
          <a:p>
            <a:pPr marL="1200240" lvl="2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Can be represented as a UTC time, for example</a:t>
            </a:r>
          </a:p>
          <a:p>
            <a:pPr marL="285840" indent="-285840">
              <a:buClr>
                <a:srgbClr val="861F41"/>
              </a:buClr>
              <a:buFont typeface="Arial"/>
              <a:buChar char="•"/>
            </a:pPr>
            <a:endParaRPr lang="en-US" spc="-1" dirty="0">
              <a:solidFill>
                <a:schemeClr val="dk1"/>
              </a:solidFill>
              <a:latin typeface="Arial"/>
              <a:sym typeface="Wingdings" panose="05000000000000000000" pitchFamily="2" charset="2"/>
            </a:endParaRPr>
          </a:p>
          <a:p>
            <a:pPr marL="285840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Map defined based on spatial and temporal epochs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Spatial Epoch </a:t>
            </a:r>
            <a:r>
              <a:rPr lang="el-GR" b="1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χ</a:t>
            </a: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 = Length/Width/Height of each voxel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Temporal Epoch </a:t>
            </a:r>
            <a:r>
              <a:rPr lang="el-GR" b="1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τ</a:t>
            </a: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 = Timestep between voxel time indices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Resultant characteristic velocity </a:t>
            </a:r>
            <a:r>
              <a:rPr lang="en-US" b="1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v = </a:t>
            </a:r>
            <a:r>
              <a:rPr lang="el-GR" b="1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χ</a:t>
            </a:r>
            <a:r>
              <a:rPr lang="en-US" b="1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/</a:t>
            </a:r>
            <a:r>
              <a:rPr lang="el-GR" b="1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τ</a:t>
            </a:r>
            <a:r>
              <a:rPr lang="en-US" b="1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 </a:t>
            </a: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useful as well</a:t>
            </a:r>
            <a:endParaRPr lang="en-US" b="1" spc="-1" dirty="0">
              <a:solidFill>
                <a:schemeClr val="dk1"/>
              </a:solidFill>
              <a:latin typeface="Arial"/>
              <a:sym typeface="Wingdings" panose="05000000000000000000" pitchFamily="2" charset="2"/>
            </a:endParaRP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  <a:sym typeface="Wingdings" panose="05000000000000000000" pitchFamily="2" charset="2"/>
              </a:rPr>
              <a:t>Vehicle performance defined in these canonical units</a:t>
            </a:r>
          </a:p>
          <a:p>
            <a:pPr lvl="1">
              <a:buClr>
                <a:srgbClr val="861F41"/>
              </a:buClr>
            </a:pPr>
            <a:endParaRPr lang="en-US" spc="-1" dirty="0">
              <a:solidFill>
                <a:schemeClr val="dk1"/>
              </a:solidFill>
              <a:latin typeface="Arial"/>
            </a:endParaRPr>
          </a:p>
          <a:p>
            <a:pPr lvl="1">
              <a:buClr>
                <a:srgbClr val="861F41"/>
              </a:buClr>
            </a:pPr>
            <a:endParaRPr lang="en-US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3" name="PlaceHolder 1">
            <a:extLst>
              <a:ext uri="{FF2B5EF4-FFF2-40B4-BE49-F238E27FC236}">
                <a16:creationId xmlns:a16="http://schemas.microsoft.com/office/drawing/2014/main" id="{08E1A296-1467-3A86-00C6-A9DB6FBF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00" y="0"/>
            <a:ext cx="11599560" cy="65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3600" spc="-1" dirty="0">
                <a:solidFill>
                  <a:schemeClr val="lt1"/>
                </a:solidFill>
                <a:latin typeface="Arial"/>
              </a:rPr>
              <a:t>Occupancy Tensor Data Structure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4" name="Rectangle 7">
            <a:extLst>
              <a:ext uri="{FF2B5EF4-FFF2-40B4-BE49-F238E27FC236}">
                <a16:creationId xmlns:a16="http://schemas.microsoft.com/office/drawing/2014/main" id="{0EA4B33A-3BA9-E3BC-91B9-40A0C3A22147}"/>
              </a:ext>
            </a:extLst>
          </p:cNvPr>
          <p:cNvSpPr/>
          <p:nvPr/>
        </p:nvSpPr>
        <p:spPr>
          <a:xfrm>
            <a:off x="0" y="5628240"/>
            <a:ext cx="1793160" cy="3463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E40ADE-0A97-187E-73A5-C4077370A537}"/>
                  </a:ext>
                </a:extLst>
              </p:cNvPr>
              <p:cNvSpPr txBox="1"/>
              <p:nvPr/>
            </p:nvSpPr>
            <p:spPr>
              <a:xfrm>
                <a:off x="896580" y="1270502"/>
                <a:ext cx="10225307" cy="4209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d>
                      <m:dPr>
                        <m:begChr m:val="{"/>
                        <m:endChr m:val="}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,0,0,0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,0,0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,0,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,0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,0,0,</m:t>
                            </m:r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𝑡𝑓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</m:d>
                  </m:oMath>
                </a14:m>
                <a:r>
                  <a:rPr lang="en-US" sz="14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E40ADE-0A97-187E-73A5-C4077370A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80" y="1270502"/>
                <a:ext cx="10225307" cy="4209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644AA3-F576-6919-3016-7824C4DC482B}"/>
                  </a:ext>
                </a:extLst>
              </p:cNvPr>
              <p:cNvSpPr txBox="1"/>
              <p:nvPr/>
            </p:nvSpPr>
            <p:spPr>
              <a:xfrm>
                <a:off x="1186551" y="1686188"/>
                <a:ext cx="12132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644AA3-F576-6919-3016-7824C4DC4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551" y="1686188"/>
                <a:ext cx="1213217" cy="276999"/>
              </a:xfrm>
              <a:prstGeom prst="rect">
                <a:avLst/>
              </a:prstGeom>
              <a:blipFill>
                <a:blip r:embed="rId4"/>
                <a:stretch>
                  <a:fillRect l="-2010" r="-3518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FFBFE5-7798-2193-AA2D-05679F06BDCC}"/>
                  </a:ext>
                </a:extLst>
              </p:cNvPr>
              <p:cNvSpPr txBox="1"/>
              <p:nvPr/>
            </p:nvSpPr>
            <p:spPr>
              <a:xfrm>
                <a:off x="6234240" y="1963187"/>
                <a:ext cx="4887647" cy="884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𝑓𝑟𝑒𝑒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𝑢𝑛𝑘𝑛𝑜𝑤𝑛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𝑜𝑐𝑐𝑢𝑝𝑖𝑒𝑑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FFBFE5-7798-2193-AA2D-05679F06B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240" y="1963187"/>
                <a:ext cx="4887647" cy="884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430E0E37-FB02-F94D-DF8E-1BBFAF65E9F5}"/>
              </a:ext>
            </a:extLst>
          </p:cNvPr>
          <p:cNvSpPr/>
          <p:nvPr/>
        </p:nvSpPr>
        <p:spPr>
          <a:xfrm>
            <a:off x="606608" y="4594523"/>
            <a:ext cx="1793160" cy="164782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699EC8-EF29-D40F-FCB0-7959CCDA8D33}"/>
              </a:ext>
            </a:extLst>
          </p:cNvPr>
          <p:cNvCxnSpPr>
            <a:cxnSpLocks/>
          </p:cNvCxnSpPr>
          <p:nvPr/>
        </p:nvCxnSpPr>
        <p:spPr>
          <a:xfrm>
            <a:off x="1874663" y="4594523"/>
            <a:ext cx="0" cy="1647825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62E82A-84E8-8E48-9FCA-2F71F20D6AE8}"/>
              </a:ext>
            </a:extLst>
          </p:cNvPr>
          <p:cNvCxnSpPr>
            <a:cxnSpLocks/>
          </p:cNvCxnSpPr>
          <p:nvPr/>
        </p:nvCxnSpPr>
        <p:spPr>
          <a:xfrm>
            <a:off x="606608" y="5932786"/>
            <a:ext cx="179316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04E058-0B72-A373-D98D-3384D52BF86F}"/>
                  </a:ext>
                </a:extLst>
              </p:cNvPr>
              <p:cNvSpPr txBox="1"/>
              <p:nvPr/>
            </p:nvSpPr>
            <p:spPr>
              <a:xfrm>
                <a:off x="1280423" y="5490908"/>
                <a:ext cx="8799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904E058-0B72-A373-D98D-3384D52BF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423" y="5490908"/>
                <a:ext cx="879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E0382B1-B281-DA7E-9C1C-2F33D63274F9}"/>
              </a:ext>
            </a:extLst>
          </p:cNvPr>
          <p:cNvSpPr/>
          <p:nvPr/>
        </p:nvSpPr>
        <p:spPr>
          <a:xfrm>
            <a:off x="4909448" y="4594523"/>
            <a:ext cx="1793160" cy="164782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52B7AE-099B-7634-5E64-D5FB18544F0E}"/>
              </a:ext>
            </a:extLst>
          </p:cNvPr>
          <p:cNvCxnSpPr>
            <a:cxnSpLocks/>
          </p:cNvCxnSpPr>
          <p:nvPr/>
        </p:nvCxnSpPr>
        <p:spPr>
          <a:xfrm>
            <a:off x="6177503" y="4594523"/>
            <a:ext cx="0" cy="1647825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3261736-9D55-DB7F-86C0-E9808A179098}"/>
              </a:ext>
            </a:extLst>
          </p:cNvPr>
          <p:cNvCxnSpPr>
            <a:cxnSpLocks/>
          </p:cNvCxnSpPr>
          <p:nvPr/>
        </p:nvCxnSpPr>
        <p:spPr>
          <a:xfrm>
            <a:off x="4909448" y="5932786"/>
            <a:ext cx="179316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D713CD-CB48-4D60-FBE3-5786521123AA}"/>
                  </a:ext>
                </a:extLst>
              </p:cNvPr>
              <p:cNvSpPr txBox="1"/>
              <p:nvPr/>
            </p:nvSpPr>
            <p:spPr>
              <a:xfrm>
                <a:off x="5583263" y="5490908"/>
                <a:ext cx="8799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D713CD-CB48-4D60-FBE3-578652112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263" y="5490908"/>
                <a:ext cx="879985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2A6DC2-99C6-28C7-5B9B-0A7851B15EC5}"/>
              </a:ext>
            </a:extLst>
          </p:cNvPr>
          <p:cNvCxnSpPr>
            <a:endCxn id="17" idx="1"/>
          </p:cNvCxnSpPr>
          <p:nvPr/>
        </p:nvCxnSpPr>
        <p:spPr>
          <a:xfrm>
            <a:off x="2556773" y="5490908"/>
            <a:ext cx="2238375" cy="0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76EFD3-15B7-C20E-431E-AA6237A79E24}"/>
                  </a:ext>
                </a:extLst>
              </p:cNvPr>
              <p:cNvSpPr txBox="1"/>
              <p:nvPr/>
            </p:nvSpPr>
            <p:spPr>
              <a:xfrm>
                <a:off x="3214615" y="5078355"/>
                <a:ext cx="8799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76EFD3-15B7-C20E-431E-AA6237A79E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4615" y="5078355"/>
                <a:ext cx="8799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1">
                <a:extLst>
                  <a:ext uri="{FF2B5EF4-FFF2-40B4-BE49-F238E27FC236}">
                    <a16:creationId xmlns:a16="http://schemas.microsoft.com/office/drawing/2014/main" id="{766E96CB-8784-75B3-22C5-ADB51B661D8F}"/>
                  </a:ext>
                </a:extLst>
              </p:cNvPr>
              <p:cNvSpPr/>
              <p:nvPr/>
            </p:nvSpPr>
            <p:spPr>
              <a:xfrm>
                <a:off x="7900636" y="4484239"/>
                <a:ext cx="2814095" cy="195421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wrap="square" lIns="90000" tIns="45000" rIns="90000" bIns="45000" anchor="t">
                <a:spAutoFit/>
              </a:bodyPr>
              <a:lstStyle/>
              <a:p>
                <a:pPr>
                  <a:buClr>
                    <a:srgbClr val="861F41"/>
                  </a:buClr>
                </a:pPr>
                <a:r>
                  <a:rPr lang="en-US" b="1" spc="-1" dirty="0">
                    <a:solidFill>
                      <a:schemeClr val="dk1"/>
                    </a:solidFill>
                    <a:latin typeface="Arial"/>
                    <a:sym typeface="Wingdings" panose="05000000000000000000" pitchFamily="2" charset="2"/>
                  </a:rPr>
                  <a:t>Values used for testing:</a:t>
                </a:r>
              </a:p>
              <a:p>
                <a:pPr>
                  <a:buClr>
                    <a:srgbClr val="861F4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𝝌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𝒎𝒆𝒕𝒆𝒓𝒔</m:t>
                      </m:r>
                    </m:oMath>
                  </m:oMathPara>
                </a14:m>
                <a:endParaRPr lang="en-US" b="1" spc="-1" dirty="0">
                  <a:solidFill>
                    <a:schemeClr val="dk1"/>
                  </a:solidFill>
                  <a:latin typeface="Arial"/>
                  <a:sym typeface="Wingdings" panose="05000000000000000000" pitchFamily="2" charset="2"/>
                </a:endParaRPr>
              </a:p>
              <a:p>
                <a:pPr>
                  <a:buClr>
                    <a:srgbClr val="861F4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𝒔𝒆𝒄𝒐𝒏𝒅</m:t>
                      </m:r>
                    </m:oMath>
                  </m:oMathPara>
                </a14:m>
                <a:endParaRPr lang="en-US" b="1" i="1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861F4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𝝊</m:t>
                      </m:r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𝟏𝟓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𝟑𝟑</m:t>
                      </m:r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𝒎𝒑𝒉</m:t>
                      </m:r>
                    </m:oMath>
                  </m:oMathPara>
                </a14:m>
                <a:endParaRPr lang="en-US" b="1" spc="-1" dirty="0">
                  <a:solidFill>
                    <a:schemeClr val="tx2"/>
                  </a:solidFill>
                  <a:latin typeface="Arial"/>
                  <a:sym typeface="Wingdings" panose="05000000000000000000" pitchFamily="2" charset="2"/>
                </a:endParaRPr>
              </a:p>
              <a:p>
                <a:pPr lvl="1">
                  <a:buClr>
                    <a:srgbClr val="861F41"/>
                  </a:buClr>
                </a:pPr>
                <a:endParaRPr lang="en-US" spc="-1" dirty="0">
                  <a:solidFill>
                    <a:schemeClr val="dk1"/>
                  </a:solidFill>
                  <a:latin typeface="Arial"/>
                </a:endParaRPr>
              </a:p>
              <a:p>
                <a:pPr lvl="1">
                  <a:buClr>
                    <a:srgbClr val="861F41"/>
                  </a:buClr>
                </a:pPr>
                <a:endParaRPr lang="en-US" spc="-1" dirty="0">
                  <a:solidFill>
                    <a:schemeClr val="dk1"/>
                  </a:solidFill>
                  <a:latin typeface="Arial"/>
                </a:endParaRPr>
              </a:p>
            </p:txBody>
          </p:sp>
        </mc:Choice>
        <mc:Fallback xmlns="">
          <p:sp>
            <p:nvSpPr>
              <p:cNvPr id="24" name="TextBox 1">
                <a:extLst>
                  <a:ext uri="{FF2B5EF4-FFF2-40B4-BE49-F238E27FC236}">
                    <a16:creationId xmlns:a16="http://schemas.microsoft.com/office/drawing/2014/main" id="{766E96CB-8784-75B3-22C5-ADB51B661D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636" y="4484239"/>
                <a:ext cx="2814095" cy="1954210"/>
              </a:xfrm>
              <a:prstGeom prst="rect">
                <a:avLst/>
              </a:prstGeom>
              <a:blipFill>
                <a:blip r:embed="rId9"/>
                <a:stretch>
                  <a:fillRect l="-1948" t="-1875" r="-216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AFFA81-3246-2FB0-F335-F54F5EA98D6F}"/>
                  </a:ext>
                </a:extLst>
              </p:cNvPr>
              <p:cNvSpPr txBox="1"/>
              <p:nvPr/>
            </p:nvSpPr>
            <p:spPr>
              <a:xfrm>
                <a:off x="2994008" y="4424028"/>
                <a:ext cx="1004958" cy="570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𝝊</m:t>
                      </m:r>
                      <m:r>
                        <a:rPr lang="en-US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𝝌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𝝉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DAFFA81-3246-2FB0-F335-F54F5EA98D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008" y="4424028"/>
                <a:ext cx="1004958" cy="5706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235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1100F-AAB2-841F-CE98-7532A7A25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>
            <a:extLst>
              <a:ext uri="{FF2B5EF4-FFF2-40B4-BE49-F238E27FC236}">
                <a16:creationId xmlns:a16="http://schemas.microsoft.com/office/drawing/2014/main" id="{A9D4D62B-05EE-2EAE-C82E-80D74A948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00" y="0"/>
            <a:ext cx="11599560" cy="65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3600" b="0" strike="noStrike" spc="-1" dirty="0">
                <a:solidFill>
                  <a:schemeClr val="lt1"/>
                </a:solidFill>
                <a:latin typeface="Arial"/>
              </a:rPr>
              <a:t>Vehicle Performance Profile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4" name="Rectangle 7">
            <a:extLst>
              <a:ext uri="{FF2B5EF4-FFF2-40B4-BE49-F238E27FC236}">
                <a16:creationId xmlns:a16="http://schemas.microsoft.com/office/drawing/2014/main" id="{B7EF0A2C-B072-583A-8979-EBA120564E9B}"/>
              </a:ext>
            </a:extLst>
          </p:cNvPr>
          <p:cNvSpPr/>
          <p:nvPr/>
        </p:nvSpPr>
        <p:spPr>
          <a:xfrm>
            <a:off x="0" y="5628240"/>
            <a:ext cx="1793160" cy="3463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4F231-4452-4B30-D159-34183A245A28}"/>
              </a:ext>
            </a:extLst>
          </p:cNvPr>
          <p:cNvSpPr txBox="1"/>
          <p:nvPr/>
        </p:nvSpPr>
        <p:spPr>
          <a:xfrm>
            <a:off x="279240" y="883440"/>
            <a:ext cx="795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Vehicle Performance Profiles defined as: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0631CE-857C-76CD-96A3-07AB0B535564}"/>
                  </a:ext>
                </a:extLst>
              </p:cNvPr>
              <p:cNvSpPr txBox="1"/>
              <p:nvPr/>
            </p:nvSpPr>
            <p:spPr>
              <a:xfrm>
                <a:off x="452437" y="1347192"/>
                <a:ext cx="3424977" cy="29435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𝐺𝑒𝑜𝑓𝑒𝑛𝑐𝑒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𝑅𝑎𝑑𝑖𝑢𝑠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𝝌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𝑃𝑟𝑒𝑓𝑒𝑟𝑟𝑒𝑑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𝑆𝑝𝑒𝑒𝑑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𝝌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𝝉</m:t>
                                  </m:r>
                                </m:den>
                              </m:f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𝒔𝒕𝒂𝒍𝒍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𝑆𝑡𝑎𝑙𝑙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𝑆𝑝𝑒𝑒𝑑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𝝌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𝝉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acc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𝐴𝑐𝑐𝑒𝑙𝑒𝑟𝑎𝑡𝑖𝑜𝑛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𝑅𝑎𝑡𝑒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𝝌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𝝉</m:t>
                                      </m:r>
                                    </m:e>
                                    <m:sup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𝐶𝑙𝑖𝑚𝑏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𝐷𝑒𝑠𝑐𝑒𝑛𝑑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𝑅𝑎𝑡𝑒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𝝌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𝝉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acc>
                                <m:accPr>
                                  <m:chr m:val="̇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</m:acc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𝑇𝑢𝑟𝑛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𝑅𝑎𝑡𝑒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(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𝒓𝒂𝒅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𝝉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0631CE-857C-76CD-96A3-07AB0B535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37" y="1347192"/>
                <a:ext cx="3424977" cy="2943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EFAC01CA-4797-C3C1-00C3-5AFE4007CFDB}"/>
              </a:ext>
            </a:extLst>
          </p:cNvPr>
          <p:cNvSpPr/>
          <p:nvPr/>
        </p:nvSpPr>
        <p:spPr>
          <a:xfrm>
            <a:off x="8963025" y="2063925"/>
            <a:ext cx="1009650" cy="971550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AADD6D-2500-A4E7-7363-0DB3E8AEFF16}"/>
              </a:ext>
            </a:extLst>
          </p:cNvPr>
          <p:cNvSpPr/>
          <p:nvPr/>
        </p:nvSpPr>
        <p:spPr>
          <a:xfrm>
            <a:off x="8120062" y="1252772"/>
            <a:ext cx="2695576" cy="2593856"/>
          </a:xfrm>
          <a:prstGeom prst="ellips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4219FD-B1CF-B81F-6519-C8FE2D6825CB}"/>
              </a:ext>
            </a:extLst>
          </p:cNvPr>
          <p:cNvCxnSpPr>
            <a:stCxn id="5" idx="7"/>
          </p:cNvCxnSpPr>
          <p:nvPr/>
        </p:nvCxnSpPr>
        <p:spPr>
          <a:xfrm flipH="1">
            <a:off x="9439275" y="2206205"/>
            <a:ext cx="385540" cy="403645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8B13E7-E2F4-4FF1-BBC4-E48DBB26B35C}"/>
              </a:ext>
            </a:extLst>
          </p:cNvPr>
          <p:cNvCxnSpPr>
            <a:stCxn id="6" idx="1"/>
          </p:cNvCxnSpPr>
          <p:nvPr/>
        </p:nvCxnSpPr>
        <p:spPr>
          <a:xfrm>
            <a:off x="8514820" y="1632633"/>
            <a:ext cx="924455" cy="977217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0CA8CD-433B-EFCD-37D0-AF1A5B121565}"/>
              </a:ext>
            </a:extLst>
          </p:cNvPr>
          <p:cNvSpPr txBox="1"/>
          <p:nvPr/>
        </p:nvSpPr>
        <p:spPr>
          <a:xfrm>
            <a:off x="8737238" y="163263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2R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440BF-8EB3-B5AF-97D6-E4EB107AEB95}"/>
              </a:ext>
            </a:extLst>
          </p:cNvPr>
          <p:cNvSpPr txBox="1"/>
          <p:nvPr/>
        </p:nvSpPr>
        <p:spPr>
          <a:xfrm>
            <a:off x="9547367" y="2365034"/>
            <a:ext cx="35137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8B9FA6-379E-9080-EA66-49ED328CE225}"/>
              </a:ext>
            </a:extLst>
          </p:cNvPr>
          <p:cNvSpPr txBox="1"/>
          <p:nvPr/>
        </p:nvSpPr>
        <p:spPr>
          <a:xfrm>
            <a:off x="7898385" y="871430"/>
            <a:ext cx="313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Profile affects Geofencing: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C02A30-E9DD-1789-12D0-CEA11F658F35}"/>
              </a:ext>
            </a:extLst>
          </p:cNvPr>
          <p:cNvSpPr txBox="1"/>
          <p:nvPr/>
        </p:nvSpPr>
        <p:spPr>
          <a:xfrm>
            <a:off x="5375890" y="2206205"/>
            <a:ext cx="31389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Geofence (potentially occupied)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Keep-out-zone (close enough to warrant detailed check)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EE46CD-CBF6-2AD9-E3BA-77429E2D0B0F}"/>
              </a:ext>
            </a:extLst>
          </p:cNvPr>
          <p:cNvCxnSpPr>
            <a:cxnSpLocks/>
            <a:endCxn id="6" idx="3"/>
          </p:cNvCxnSpPr>
          <p:nvPr/>
        </p:nvCxnSpPr>
        <p:spPr>
          <a:xfrm>
            <a:off x="7419975" y="3286823"/>
            <a:ext cx="1094845" cy="179944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3E7475-3739-BA59-A0DB-013B6E68C413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7998112" y="2419801"/>
            <a:ext cx="964913" cy="12989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B171BE-13E7-FF96-7A91-C1AE9137735D}"/>
              </a:ext>
            </a:extLst>
          </p:cNvPr>
          <p:cNvCxnSpPr/>
          <p:nvPr/>
        </p:nvCxnSpPr>
        <p:spPr>
          <a:xfrm>
            <a:off x="7810500" y="399209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8F11E3E-0F5D-9C7E-D29E-0B3B85F966B5}"/>
              </a:ext>
            </a:extLst>
          </p:cNvPr>
          <p:cNvSpPr txBox="1"/>
          <p:nvPr/>
        </p:nvSpPr>
        <p:spPr>
          <a:xfrm>
            <a:off x="279239" y="4338935"/>
            <a:ext cx="79598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Vehicle performance profile is an important input to the search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Behavior with different vehicle profiles occupying the same map not yet characterized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profile controls how the search space is discretized during the path planning, but has </a:t>
            </a:r>
            <a:r>
              <a:rPr lang="en-US" b="1" dirty="0"/>
              <a:t>no effect on the occupancy tensor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815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313200" y="0"/>
            <a:ext cx="11599560" cy="65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3600" spc="-1" dirty="0">
                <a:solidFill>
                  <a:schemeClr val="lt1"/>
                </a:solidFill>
                <a:latin typeface="Arial"/>
              </a:rPr>
              <a:t>Path Planning Algorithm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4" name="Rectangle 7"/>
          <p:cNvSpPr/>
          <p:nvPr/>
        </p:nvSpPr>
        <p:spPr>
          <a:xfrm>
            <a:off x="0" y="5628240"/>
            <a:ext cx="1793160" cy="3463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516D6-E2D7-EB52-E876-5AB981495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420" y="654436"/>
            <a:ext cx="3116580" cy="55843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13FF73-B5A8-31A7-93DD-C505B134ABCB}"/>
              </a:ext>
            </a:extLst>
          </p:cNvPr>
          <p:cNvSpPr txBox="1"/>
          <p:nvPr/>
        </p:nvSpPr>
        <p:spPr>
          <a:xfrm>
            <a:off x="279239" y="883440"/>
            <a:ext cx="946483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Hybrid A*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 Space discretized: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 “adjacency” calculated using distinct maneuvers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Cruise, Climb/Descend, Accelerate/Deaccelerate, Turn, Delay*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Heuristic </a:t>
            </a:r>
            <a:r>
              <a:rPr lang="en-US" b="1" dirty="0"/>
              <a:t>h</a:t>
            </a:r>
            <a:r>
              <a:rPr lang="en-US" dirty="0"/>
              <a:t> is cartesian distance to the goal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Path cost </a:t>
            </a:r>
            <a:r>
              <a:rPr lang="en-US" b="1" dirty="0"/>
              <a:t>g</a:t>
            </a:r>
            <a:r>
              <a:rPr lang="en-US" dirty="0"/>
              <a:t> is designed to measure energy expenditure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Time component represents cost of staying in the air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Velocity component represents cost of deviation from ideal speed for aircraft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Tunable Parameters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w</a:t>
            </a:r>
            <a:r>
              <a:rPr lang="en-US" dirty="0"/>
              <a:t>: weight of time cost vs. velocity deviation cost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GM</a:t>
            </a:r>
            <a:r>
              <a:rPr lang="en-US" dirty="0"/>
              <a:t>: Greediness multiplier on heuristic encourages faster paths </a:t>
            </a:r>
            <a:br>
              <a:rPr lang="en-US" dirty="0"/>
            </a:br>
            <a:r>
              <a:rPr lang="en-US" dirty="0"/>
              <a:t>over optimal paths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A82676-6BFE-23E4-B244-E0CD095560B3}"/>
                  </a:ext>
                </a:extLst>
              </p:cNvPr>
              <p:cNvSpPr txBox="1"/>
              <p:nvPr/>
            </p:nvSpPr>
            <p:spPr>
              <a:xfrm>
                <a:off x="1273530" y="1545160"/>
                <a:ext cx="621506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A82676-6BFE-23E4-B244-E0CD095560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530" y="1545160"/>
                <a:ext cx="6215063" cy="369332"/>
              </a:xfrm>
              <a:prstGeom prst="rect">
                <a:avLst/>
              </a:prstGeom>
              <a:blipFill>
                <a:blip r:embed="rId4"/>
                <a:stretch>
                  <a:fillRect t="-11475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47DEE0-2D7A-DAB3-6279-26CE9A5EF4DD}"/>
                  </a:ext>
                </a:extLst>
              </p:cNvPr>
              <p:cNvSpPr txBox="1"/>
              <p:nvPr/>
            </p:nvSpPr>
            <p:spPr>
              <a:xfrm>
                <a:off x="-219950" y="2576211"/>
                <a:ext cx="9202025" cy="11930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𝑚𝑎𝑛𝑒𝑢𝑣𝑒𝑟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𝑡𝑦𝑝𝑒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h𝑦𝑝𝑜𝑡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47DEE0-2D7A-DAB3-6279-26CE9A5EF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9950" y="2576211"/>
                <a:ext cx="9202025" cy="1193084"/>
              </a:xfrm>
              <a:prstGeom prst="rect">
                <a:avLst/>
              </a:prstGeom>
              <a:blipFill>
                <a:blip r:embed="rId5"/>
                <a:stretch>
                  <a:fillRect b="-8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110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8A76C-7F25-8377-45F8-7178BE526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>
            <a:extLst>
              <a:ext uri="{FF2B5EF4-FFF2-40B4-BE49-F238E27FC236}">
                <a16:creationId xmlns:a16="http://schemas.microsoft.com/office/drawing/2014/main" id="{F9FBF7D8-0230-C065-3857-7466A5E24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00" y="0"/>
            <a:ext cx="11599560" cy="65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3600" b="0" strike="noStrike" spc="-1" dirty="0">
                <a:solidFill>
                  <a:schemeClr val="lt1"/>
                </a:solidFill>
                <a:latin typeface="Arial"/>
              </a:rPr>
              <a:t>Distinct Maneuver Specifications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4" name="Rectangle 7">
            <a:extLst>
              <a:ext uri="{FF2B5EF4-FFF2-40B4-BE49-F238E27FC236}">
                <a16:creationId xmlns:a16="http://schemas.microsoft.com/office/drawing/2014/main" id="{7CDBFA3D-DE5D-D9A4-E169-B7921B0EC95E}"/>
              </a:ext>
            </a:extLst>
          </p:cNvPr>
          <p:cNvSpPr/>
          <p:nvPr/>
        </p:nvSpPr>
        <p:spPr>
          <a:xfrm>
            <a:off x="0" y="5628240"/>
            <a:ext cx="1793160" cy="3463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597C85-F8EF-D19A-6E57-3E63723FDC00}"/>
                  </a:ext>
                </a:extLst>
              </p:cNvPr>
              <p:cNvSpPr txBox="1"/>
              <p:nvPr/>
            </p:nvSpPr>
            <p:spPr>
              <a:xfrm>
                <a:off x="374490" y="724614"/>
                <a:ext cx="7959885" cy="5491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Eight Unique Maneuvers which fully cover kinematic space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Cruise: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𝒄𝒐𝒔</m:t>
                      </m:r>
                      <m:d>
                        <m:d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𝝍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𝒔𝒊𝒏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𝝍</m:t>
                          </m:r>
                        </m:e>
                      </m:d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Heading Change (Left/Right):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𝒄𝒐𝒔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̇"/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𝒔𝒊𝒏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𝝍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̇"/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sz="1600" b="1" i="1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𝝍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Speed Change (Accel/Decelerate):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𝒄𝒐𝒔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𝝍</m:t>
                          </m:r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𝒔𝒊𝒏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𝝍</m:t>
                          </m:r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sz="1600" b="1" i="1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acc>
                            <m:accPr>
                              <m:chr m:val="̇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</m:acc>
                        </m:e>
                      </m:rad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Altitude Change (Up/Down):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𝒄𝒐𝒔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𝝍</m:t>
                          </m:r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𝒔𝒊𝒏</m:t>
                      </m:r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𝝍</m:t>
                          </m:r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̇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US" sz="1600" b="1" i="1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𝝍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b="1" dirty="0"/>
                  <a:t>Delay (only permitted if vehicle has not moved yet):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6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2597C85-F8EF-D19A-6E57-3E63723FD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90" y="724614"/>
                <a:ext cx="7959885" cy="5491311"/>
              </a:xfrm>
              <a:prstGeom prst="rect">
                <a:avLst/>
              </a:prstGeom>
              <a:blipFill>
                <a:blip r:embed="rId3"/>
                <a:stretch>
                  <a:fillRect l="-383" t="-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25C1CD-2223-8CE1-926F-412F2792D658}"/>
              </a:ext>
            </a:extLst>
          </p:cNvPr>
          <p:cNvCxnSpPr>
            <a:cxnSpLocks/>
          </p:cNvCxnSpPr>
          <p:nvPr/>
        </p:nvCxnSpPr>
        <p:spPr>
          <a:xfrm flipV="1">
            <a:off x="8391525" y="1049160"/>
            <a:ext cx="1962150" cy="638175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38DBE3-C6F1-62A0-82C7-CE68AB056AFD}"/>
              </a:ext>
            </a:extLst>
          </p:cNvPr>
          <p:cNvCxnSpPr>
            <a:cxnSpLocks/>
          </p:cNvCxnSpPr>
          <p:nvPr/>
        </p:nvCxnSpPr>
        <p:spPr>
          <a:xfrm flipV="1">
            <a:off x="8239125" y="2598915"/>
            <a:ext cx="2543175" cy="62865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2457B6-A1FE-35AD-CFD2-DB6A8CF6BE5A}"/>
              </a:ext>
            </a:extLst>
          </p:cNvPr>
          <p:cNvCxnSpPr>
            <a:cxnSpLocks/>
          </p:cNvCxnSpPr>
          <p:nvPr/>
        </p:nvCxnSpPr>
        <p:spPr>
          <a:xfrm flipV="1">
            <a:off x="8239125" y="1970265"/>
            <a:ext cx="2314575" cy="125730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C87B3E-8501-0454-B3FA-ECEF4F17BFA5}"/>
              </a:ext>
            </a:extLst>
          </p:cNvPr>
          <p:cNvCxnSpPr>
            <a:cxnSpLocks/>
          </p:cNvCxnSpPr>
          <p:nvPr/>
        </p:nvCxnSpPr>
        <p:spPr>
          <a:xfrm flipV="1">
            <a:off x="8138239" y="3212718"/>
            <a:ext cx="2940210" cy="91158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51C1D2-7ACB-E08D-ADF5-69FBBA9848D4}"/>
              </a:ext>
            </a:extLst>
          </p:cNvPr>
          <p:cNvCxnSpPr>
            <a:cxnSpLocks/>
          </p:cNvCxnSpPr>
          <p:nvPr/>
        </p:nvCxnSpPr>
        <p:spPr>
          <a:xfrm flipV="1">
            <a:off x="7942103" y="4617135"/>
            <a:ext cx="2940210" cy="91158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8C8714-7F5E-8EE7-1544-90848FE9E86E}"/>
              </a:ext>
            </a:extLst>
          </p:cNvPr>
          <p:cNvCxnSpPr>
            <a:cxnSpLocks/>
          </p:cNvCxnSpPr>
          <p:nvPr/>
        </p:nvCxnSpPr>
        <p:spPr>
          <a:xfrm flipV="1">
            <a:off x="7921545" y="4091520"/>
            <a:ext cx="2940210" cy="91158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AC94D9-C323-59BF-4423-DA179843C790}"/>
              </a:ext>
            </a:extLst>
          </p:cNvPr>
          <p:cNvCxnSpPr>
            <a:cxnSpLocks/>
          </p:cNvCxnSpPr>
          <p:nvPr/>
        </p:nvCxnSpPr>
        <p:spPr>
          <a:xfrm flipH="1" flipV="1">
            <a:off x="7921545" y="5003100"/>
            <a:ext cx="20558" cy="516090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713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0DCCA-6933-388B-27B9-A2A5C009D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>
            <a:extLst>
              <a:ext uri="{FF2B5EF4-FFF2-40B4-BE49-F238E27FC236}">
                <a16:creationId xmlns:a16="http://schemas.microsoft.com/office/drawing/2014/main" id="{7DC06AFC-61E5-3D25-10DF-07BEFB8FF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00" y="0"/>
            <a:ext cx="11599560" cy="650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3600" spc="-1" dirty="0">
                <a:solidFill>
                  <a:schemeClr val="lt1"/>
                </a:solidFill>
                <a:latin typeface="Arial"/>
              </a:rPr>
              <a:t>Geofencing Strategy</a:t>
            </a:r>
            <a:endParaRPr lang="en-US" sz="36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84" name="Rectangle 7">
            <a:extLst>
              <a:ext uri="{FF2B5EF4-FFF2-40B4-BE49-F238E27FC236}">
                <a16:creationId xmlns:a16="http://schemas.microsoft.com/office/drawing/2014/main" id="{42F42455-75AB-5834-E62F-490A1B29833F}"/>
              </a:ext>
            </a:extLst>
          </p:cNvPr>
          <p:cNvSpPr/>
          <p:nvPr/>
        </p:nvSpPr>
        <p:spPr>
          <a:xfrm>
            <a:off x="0" y="5628240"/>
            <a:ext cx="1793160" cy="3463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CF88E-98AE-12C8-B45E-8E10A03406AE}"/>
              </a:ext>
            </a:extLst>
          </p:cNvPr>
          <p:cNvSpPr/>
          <p:nvPr/>
        </p:nvSpPr>
        <p:spPr>
          <a:xfrm>
            <a:off x="-322006" y="709185"/>
            <a:ext cx="11599560" cy="61848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Path planning algorithm efficiently trims possible</a:t>
            </a:r>
            <a:br>
              <a:rPr lang="en-US" spc="-1" dirty="0">
                <a:solidFill>
                  <a:schemeClr val="dk1"/>
                </a:solidFill>
                <a:latin typeface="Arial"/>
              </a:rPr>
            </a:br>
            <a:r>
              <a:rPr lang="en-US" spc="-1" dirty="0">
                <a:solidFill>
                  <a:schemeClr val="dk1"/>
                </a:solidFill>
                <a:latin typeface="Arial"/>
              </a:rPr>
              <a:t>neighbor states using occupancy map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endParaRPr lang="en-US" spc="-1" dirty="0">
              <a:solidFill>
                <a:schemeClr val="dk1"/>
              </a:solidFill>
              <a:latin typeface="Arial"/>
            </a:endParaRP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endParaRPr lang="en-US" spc="-1" dirty="0">
              <a:solidFill>
                <a:schemeClr val="dk1"/>
              </a:solidFill>
              <a:latin typeface="Arial"/>
            </a:endParaRP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endParaRPr lang="en-US" spc="-1" dirty="0">
              <a:solidFill>
                <a:schemeClr val="dk1"/>
              </a:solidFill>
              <a:latin typeface="Arial"/>
            </a:endParaRP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endParaRPr lang="en-US" spc="-1" dirty="0">
              <a:solidFill>
                <a:schemeClr val="dk1"/>
              </a:solidFill>
              <a:latin typeface="Arial"/>
            </a:endParaRP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Recall the map is discretized – </a:t>
            </a:r>
            <a:br>
              <a:rPr lang="en-US" spc="-1" dirty="0">
                <a:solidFill>
                  <a:schemeClr val="dk1"/>
                </a:solidFill>
                <a:latin typeface="Arial"/>
              </a:rPr>
            </a:br>
            <a:r>
              <a:rPr lang="en-US" spc="-1" dirty="0">
                <a:solidFill>
                  <a:schemeClr val="dk1"/>
                </a:solidFill>
                <a:latin typeface="Arial"/>
              </a:rPr>
              <a:t>these are actually approximated as boxes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Keep-out zones may overlap with geofences, but </a:t>
            </a:r>
            <a:br>
              <a:rPr lang="en-US" spc="-1" dirty="0">
                <a:solidFill>
                  <a:schemeClr val="dk1"/>
                </a:solidFill>
                <a:latin typeface="Arial"/>
              </a:rPr>
            </a:br>
            <a:r>
              <a:rPr lang="en-US" spc="-1" dirty="0">
                <a:solidFill>
                  <a:schemeClr val="dk1"/>
                </a:solidFill>
                <a:latin typeface="Arial"/>
              </a:rPr>
              <a:t>geofences may </a:t>
            </a:r>
            <a:r>
              <a:rPr lang="en-US" b="1" spc="-1" dirty="0">
                <a:solidFill>
                  <a:schemeClr val="dk1"/>
                </a:solidFill>
                <a:latin typeface="Arial"/>
              </a:rPr>
              <a:t>not </a:t>
            </a:r>
            <a:r>
              <a:rPr lang="en-US" spc="-1" dirty="0">
                <a:solidFill>
                  <a:schemeClr val="dk1"/>
                </a:solidFill>
                <a:latin typeface="Arial"/>
              </a:rPr>
              <a:t>overlap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Behavior:</a:t>
            </a:r>
          </a:p>
          <a:p>
            <a:pPr marL="1200240" lvl="2" indent="-285840">
              <a:buClr>
                <a:srgbClr val="861F41"/>
              </a:buClr>
              <a:buFont typeface="Arial"/>
              <a:buChar char="•"/>
            </a:pPr>
            <a:r>
              <a:rPr lang="en-US" b="1" spc="-1" dirty="0">
                <a:solidFill>
                  <a:schemeClr val="dk1"/>
                </a:solidFill>
                <a:latin typeface="Arial"/>
              </a:rPr>
              <a:t>0:</a:t>
            </a:r>
            <a:r>
              <a:rPr lang="en-US" spc="-1" dirty="0">
                <a:solidFill>
                  <a:schemeClr val="dk1"/>
                </a:solidFill>
                <a:latin typeface="Arial"/>
              </a:rPr>
              <a:t> Area is free</a:t>
            </a:r>
          </a:p>
          <a:p>
            <a:pPr marL="1200240" lvl="2" indent="-285840">
              <a:buClr>
                <a:srgbClr val="861F41"/>
              </a:buClr>
              <a:buFont typeface="Arial"/>
              <a:buChar char="•"/>
            </a:pPr>
            <a:r>
              <a:rPr lang="en-US" b="1" spc="-1" dirty="0">
                <a:solidFill>
                  <a:schemeClr val="dk1"/>
                </a:solidFill>
                <a:latin typeface="Arial"/>
              </a:rPr>
              <a:t>1:</a:t>
            </a:r>
            <a:r>
              <a:rPr lang="en-US" spc="-1" dirty="0">
                <a:solidFill>
                  <a:schemeClr val="dk1"/>
                </a:solidFill>
                <a:latin typeface="Arial"/>
              </a:rPr>
              <a:t> Area is occupied by another vehicle</a:t>
            </a:r>
          </a:p>
          <a:p>
            <a:pPr marL="1200240" lvl="2" indent="-285840">
              <a:buClr>
                <a:srgbClr val="861F41"/>
              </a:buClr>
              <a:buFont typeface="Arial"/>
              <a:buChar char="•"/>
            </a:pPr>
            <a:r>
              <a:rPr lang="en-US" b="1" spc="-1" dirty="0">
                <a:solidFill>
                  <a:schemeClr val="dk1"/>
                </a:solidFill>
                <a:latin typeface="Arial"/>
              </a:rPr>
              <a:t>2:</a:t>
            </a:r>
            <a:r>
              <a:rPr lang="en-US" spc="-1" dirty="0">
                <a:solidFill>
                  <a:schemeClr val="dk1"/>
                </a:solidFill>
                <a:latin typeface="Arial"/>
              </a:rPr>
              <a:t> Area is close enough to another vehicle to trigger</a:t>
            </a:r>
            <a:br>
              <a:rPr lang="en-US" spc="-1" dirty="0">
                <a:solidFill>
                  <a:schemeClr val="dk1"/>
                </a:solidFill>
                <a:latin typeface="Arial"/>
              </a:rPr>
            </a:br>
            <a:r>
              <a:rPr lang="en-US" spc="-1" dirty="0">
                <a:solidFill>
                  <a:schemeClr val="dk1"/>
                </a:solidFill>
                <a:latin typeface="Arial"/>
              </a:rPr>
              <a:t>a detailed </a:t>
            </a:r>
            <a:r>
              <a:rPr lang="en-US" b="1" spc="-1" dirty="0">
                <a:solidFill>
                  <a:schemeClr val="dk1"/>
                </a:solidFill>
                <a:latin typeface="Arial"/>
              </a:rPr>
              <a:t>space check</a:t>
            </a:r>
            <a:endParaRPr lang="en-US" spc="-1" dirty="0">
              <a:solidFill>
                <a:schemeClr val="dk1"/>
              </a:solidFill>
              <a:latin typeface="Arial"/>
            </a:endParaRPr>
          </a:p>
          <a:p>
            <a:pPr marL="1657440" lvl="3" indent="-285840">
              <a:buClr>
                <a:srgbClr val="861F41"/>
              </a:buClr>
              <a:buFont typeface="Arial"/>
              <a:buChar char="•"/>
            </a:pPr>
            <a:r>
              <a:rPr lang="en-US" spc="-1" dirty="0">
                <a:solidFill>
                  <a:schemeClr val="dk1"/>
                </a:solidFill>
                <a:latin typeface="Arial"/>
              </a:rPr>
              <a:t>A space check forces the algorithm to check the </a:t>
            </a:r>
            <a:br>
              <a:rPr lang="en-US" spc="-1" dirty="0">
                <a:solidFill>
                  <a:schemeClr val="dk1"/>
                </a:solidFill>
                <a:latin typeface="Arial"/>
              </a:rPr>
            </a:br>
            <a:r>
              <a:rPr lang="en-US" spc="-1" dirty="0">
                <a:solidFill>
                  <a:schemeClr val="dk1"/>
                </a:solidFill>
                <a:latin typeface="Arial"/>
              </a:rPr>
              <a:t>entire range of the geofence that would be placed</a:t>
            </a:r>
            <a:br>
              <a:rPr lang="en-US" spc="-1" dirty="0">
                <a:solidFill>
                  <a:schemeClr val="dk1"/>
                </a:solidFill>
                <a:latin typeface="Arial"/>
              </a:rPr>
            </a:br>
            <a:r>
              <a:rPr lang="en-US" spc="-1" dirty="0">
                <a:solidFill>
                  <a:schemeClr val="dk1"/>
                </a:solidFill>
                <a:latin typeface="Arial"/>
              </a:rPr>
              <a:t>at this location, to determine if any geofence overlap</a:t>
            </a:r>
            <a:br>
              <a:rPr lang="en-US" spc="-1" dirty="0">
                <a:solidFill>
                  <a:schemeClr val="dk1"/>
                </a:solidFill>
                <a:latin typeface="Arial"/>
              </a:rPr>
            </a:br>
            <a:r>
              <a:rPr lang="en-US" spc="-1" dirty="0">
                <a:solidFill>
                  <a:schemeClr val="dk1"/>
                </a:solidFill>
                <a:latin typeface="Arial"/>
              </a:rPr>
              <a:t>would occur.</a:t>
            </a:r>
          </a:p>
          <a:p>
            <a:pPr marL="743040" lvl="1" indent="-285840">
              <a:buClr>
                <a:srgbClr val="861F41"/>
              </a:buClr>
              <a:buFont typeface="Arial"/>
              <a:buChar char="•"/>
            </a:pPr>
            <a:endParaRPr lang="en-US" spc="-1" dirty="0">
              <a:solidFill>
                <a:schemeClr val="dk1"/>
              </a:solidFill>
              <a:latin typeface="Arial"/>
            </a:endParaRPr>
          </a:p>
          <a:p>
            <a:pPr lvl="1">
              <a:buClr>
                <a:srgbClr val="861F41"/>
              </a:buClr>
            </a:pPr>
            <a:endParaRPr lang="en-US" spc="-1" dirty="0">
              <a:solidFill>
                <a:schemeClr val="dk1"/>
              </a:solidFill>
              <a:latin typeface="Arial"/>
            </a:endParaRPr>
          </a:p>
          <a:p>
            <a:pPr marL="285840" indent="-285840">
              <a:buClr>
                <a:srgbClr val="861F41"/>
              </a:buClr>
              <a:buFont typeface="Arial"/>
              <a:buChar char="•"/>
            </a:pPr>
            <a:endParaRPr lang="en-US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E4C2C4-0768-985B-613C-E2334192AE51}"/>
              </a:ext>
            </a:extLst>
          </p:cNvPr>
          <p:cNvSpPr txBox="1"/>
          <p:nvPr/>
        </p:nvSpPr>
        <p:spPr>
          <a:xfrm>
            <a:off x="8530979" y="5345222"/>
            <a:ext cx="3138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Keep-out-zone (close enough to warrant detailed check)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E1C52E-CBE6-F5C2-E324-41F40AE326DE}"/>
              </a:ext>
            </a:extLst>
          </p:cNvPr>
          <p:cNvSpPr txBox="1"/>
          <p:nvPr/>
        </p:nvSpPr>
        <p:spPr>
          <a:xfrm>
            <a:off x="6430586" y="5665497"/>
            <a:ext cx="24100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Geofence (potentially occupied)</a:t>
            </a:r>
          </a:p>
          <a:p>
            <a:endParaRPr lang="en-US" sz="18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83F53D2-42F3-3681-F68F-50391796724D}"/>
              </a:ext>
            </a:extLst>
          </p:cNvPr>
          <p:cNvSpPr/>
          <p:nvPr/>
        </p:nvSpPr>
        <p:spPr>
          <a:xfrm>
            <a:off x="7347291" y="2530334"/>
            <a:ext cx="2695576" cy="2593856"/>
          </a:xfrm>
          <a:prstGeom prst="ellipse">
            <a:avLst/>
          </a:prstGeom>
          <a:noFill/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682199F-C87D-9428-42E4-923C0F1179BE}"/>
              </a:ext>
            </a:extLst>
          </p:cNvPr>
          <p:cNvSpPr/>
          <p:nvPr/>
        </p:nvSpPr>
        <p:spPr>
          <a:xfrm>
            <a:off x="6287821" y="1619760"/>
            <a:ext cx="2695576" cy="2593856"/>
          </a:xfrm>
          <a:prstGeom prst="ellipse">
            <a:avLst/>
          </a:prstGeom>
          <a:noFill/>
          <a:ln w="28575" cap="flat" cmpd="sng" algn="ctr">
            <a:solidFill>
              <a:schemeClr val="accent6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366DCC-1F4E-3D44-41CD-AA103221A8BB}"/>
              </a:ext>
            </a:extLst>
          </p:cNvPr>
          <p:cNvSpPr txBox="1"/>
          <p:nvPr/>
        </p:nvSpPr>
        <p:spPr>
          <a:xfrm>
            <a:off x="6831737" y="2068915"/>
            <a:ext cx="2410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</a:t>
            </a:r>
            <a:r>
              <a:rPr lang="en-US" sz="1800" dirty="0"/>
              <a:t>ot permissible</a:t>
            </a:r>
          </a:p>
          <a:p>
            <a:endParaRPr lang="en-US" sz="1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F59465-61BF-8A06-5F59-2732F7ED297C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8140434" y="5074569"/>
            <a:ext cx="390545" cy="532263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5FD6E0E-EE12-1286-0892-F16C1B6D0AEA}"/>
              </a:ext>
            </a:extLst>
          </p:cNvPr>
          <p:cNvSpPr txBox="1"/>
          <p:nvPr/>
        </p:nvSpPr>
        <p:spPr>
          <a:xfrm>
            <a:off x="9166252" y="3652486"/>
            <a:ext cx="2410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permissible</a:t>
            </a:r>
          </a:p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73D9B13-9D1B-87FB-B8D6-667AD0A8AC9B}"/>
                  </a:ext>
                </a:extLst>
              </p:cNvPr>
              <p:cNvSpPr txBox="1"/>
              <p:nvPr/>
            </p:nvSpPr>
            <p:spPr>
              <a:xfrm>
                <a:off x="30780" y="1465919"/>
                <a:ext cx="4887647" cy="8842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𝑓𝑟𝑒𝑒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𝑢𝑛𝑘𝑛𝑜𝑤𝑛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𝑜𝑐𝑐𝑢𝑝𝑖𝑒𝑑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73D9B13-9D1B-87FB-B8D6-667AD0A8AC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0" y="1465919"/>
                <a:ext cx="4887647" cy="884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02C1269-E050-9C51-A55F-07712F88265D}"/>
              </a:ext>
            </a:extLst>
          </p:cNvPr>
          <p:cNvCxnSpPr>
            <a:cxnSpLocks/>
          </p:cNvCxnSpPr>
          <p:nvPr/>
        </p:nvCxnSpPr>
        <p:spPr>
          <a:xfrm flipV="1">
            <a:off x="4095750" y="1171575"/>
            <a:ext cx="3390900" cy="428625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45209EC-2C2B-984F-A270-4FF4B109D8F0}"/>
              </a:ext>
            </a:extLst>
          </p:cNvPr>
          <p:cNvCxnSpPr>
            <a:cxnSpLocks/>
          </p:cNvCxnSpPr>
          <p:nvPr/>
        </p:nvCxnSpPr>
        <p:spPr>
          <a:xfrm flipV="1">
            <a:off x="4095750" y="1908059"/>
            <a:ext cx="2658856" cy="8142"/>
          </a:xfrm>
          <a:prstGeom prst="straightConnector1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15894B13-F866-FA9C-67BD-5B49814AD3F7}"/>
              </a:ext>
            </a:extLst>
          </p:cNvPr>
          <p:cNvSpPr/>
          <p:nvPr/>
        </p:nvSpPr>
        <p:spPr>
          <a:xfrm>
            <a:off x="6301468" y="2530334"/>
            <a:ext cx="2695576" cy="2593856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0D0E71E-B93C-27A8-A28D-C8F8F60E7891}"/>
              </a:ext>
            </a:extLst>
          </p:cNvPr>
          <p:cNvCxnSpPr>
            <a:cxnSpLocks/>
          </p:cNvCxnSpPr>
          <p:nvPr/>
        </p:nvCxnSpPr>
        <p:spPr>
          <a:xfrm>
            <a:off x="4095750" y="2180247"/>
            <a:ext cx="3035034" cy="57383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7AA1D83A-C8D3-0F28-9FD8-C116F7652277}"/>
              </a:ext>
            </a:extLst>
          </p:cNvPr>
          <p:cNvSpPr/>
          <p:nvPr/>
        </p:nvSpPr>
        <p:spPr>
          <a:xfrm>
            <a:off x="7144431" y="3341487"/>
            <a:ext cx="1009650" cy="971550"/>
          </a:xfrm>
          <a:prstGeom prst="ellipse">
            <a:avLst/>
          </a:prstGeom>
          <a:solidFill>
            <a:schemeClr val="bg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9E4F8D5-539E-BAAC-2DC7-935A3856475B}"/>
              </a:ext>
            </a:extLst>
          </p:cNvPr>
          <p:cNvSpPr/>
          <p:nvPr/>
        </p:nvSpPr>
        <p:spPr>
          <a:xfrm>
            <a:off x="8190254" y="3341487"/>
            <a:ext cx="1009650" cy="971550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90A0544-1D03-9DE0-21A1-956DA991B1F3}"/>
              </a:ext>
            </a:extLst>
          </p:cNvPr>
          <p:cNvCxnSpPr>
            <a:cxnSpLocks/>
            <a:stCxn id="3" idx="4"/>
            <a:endCxn id="23" idx="0"/>
          </p:cNvCxnSpPr>
          <p:nvPr/>
        </p:nvCxnSpPr>
        <p:spPr>
          <a:xfrm flipH="1">
            <a:off x="7635609" y="4313037"/>
            <a:ext cx="13647" cy="135246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03163EFD-7438-3EFA-19AC-F9D1FE8BBF1D}"/>
              </a:ext>
            </a:extLst>
          </p:cNvPr>
          <p:cNvSpPr/>
          <p:nvPr/>
        </p:nvSpPr>
        <p:spPr>
          <a:xfrm>
            <a:off x="7130784" y="2430913"/>
            <a:ext cx="1009650" cy="971550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509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eme Colors 2">
      <a:dk1>
        <a:srgbClr val="861F41"/>
      </a:dk1>
      <a:lt1>
        <a:srgbClr val="FFFFFF"/>
      </a:lt1>
      <a:dk2>
        <a:srgbClr val="75787B"/>
      </a:dk2>
      <a:lt2>
        <a:srgbClr val="DBDBDB"/>
      </a:lt2>
      <a:accent1>
        <a:srgbClr val="861F41"/>
      </a:accent1>
      <a:accent2>
        <a:srgbClr val="E87731"/>
      </a:accent2>
      <a:accent3>
        <a:srgbClr val="A5A5A5"/>
      </a:accent3>
      <a:accent4>
        <a:srgbClr val="417C79"/>
      </a:accent4>
      <a:accent5>
        <a:srgbClr val="E5E1E6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Theme Colors 2">
      <a:dk1>
        <a:srgbClr val="861F41"/>
      </a:dk1>
      <a:lt1>
        <a:srgbClr val="FFFFFF"/>
      </a:lt1>
      <a:dk2>
        <a:srgbClr val="75787B"/>
      </a:dk2>
      <a:lt2>
        <a:srgbClr val="DBDBDB"/>
      </a:lt2>
      <a:accent1>
        <a:srgbClr val="861F41"/>
      </a:accent1>
      <a:accent2>
        <a:srgbClr val="E87731"/>
      </a:accent2>
      <a:accent3>
        <a:srgbClr val="A5A5A5"/>
      </a:accent3>
      <a:accent4>
        <a:srgbClr val="417C79"/>
      </a:accent4>
      <a:accent5>
        <a:srgbClr val="E5E1E6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Theme Colors 2">
      <a:dk1>
        <a:srgbClr val="861F41"/>
      </a:dk1>
      <a:lt1>
        <a:srgbClr val="FFFFFF"/>
      </a:lt1>
      <a:dk2>
        <a:srgbClr val="75787B"/>
      </a:dk2>
      <a:lt2>
        <a:srgbClr val="DBDBDB"/>
      </a:lt2>
      <a:accent1>
        <a:srgbClr val="861F41"/>
      </a:accent1>
      <a:accent2>
        <a:srgbClr val="E87731"/>
      </a:accent2>
      <a:accent3>
        <a:srgbClr val="A5A5A5"/>
      </a:accent3>
      <a:accent4>
        <a:srgbClr val="417C79"/>
      </a:accent4>
      <a:accent5>
        <a:srgbClr val="E5E1E6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Theme Colors 2">
      <a:dk1>
        <a:srgbClr val="861F41"/>
      </a:dk1>
      <a:lt1>
        <a:srgbClr val="FFFFFF"/>
      </a:lt1>
      <a:dk2>
        <a:srgbClr val="75787B"/>
      </a:dk2>
      <a:lt2>
        <a:srgbClr val="DBDBDB"/>
      </a:lt2>
      <a:accent1>
        <a:srgbClr val="861F41"/>
      </a:accent1>
      <a:accent2>
        <a:srgbClr val="E87731"/>
      </a:accent2>
      <a:accent3>
        <a:srgbClr val="A5A5A5"/>
      </a:accent3>
      <a:accent4>
        <a:srgbClr val="417C79"/>
      </a:accent4>
      <a:accent5>
        <a:srgbClr val="E5E1E6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Theme Colors 2">
      <a:dk1>
        <a:srgbClr val="861F41"/>
      </a:dk1>
      <a:lt1>
        <a:srgbClr val="FFFFFF"/>
      </a:lt1>
      <a:dk2>
        <a:srgbClr val="75787B"/>
      </a:dk2>
      <a:lt2>
        <a:srgbClr val="DBDBDB"/>
      </a:lt2>
      <a:accent1>
        <a:srgbClr val="861F41"/>
      </a:accent1>
      <a:accent2>
        <a:srgbClr val="E87731"/>
      </a:accent2>
      <a:accent3>
        <a:srgbClr val="A5A5A5"/>
      </a:accent3>
      <a:accent4>
        <a:srgbClr val="417C79"/>
      </a:accent4>
      <a:accent5>
        <a:srgbClr val="E5E1E6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Theme Colors 2">
      <a:dk1>
        <a:srgbClr val="861F41"/>
      </a:dk1>
      <a:lt1>
        <a:srgbClr val="FFFFFF"/>
      </a:lt1>
      <a:dk2>
        <a:srgbClr val="75787B"/>
      </a:dk2>
      <a:lt2>
        <a:srgbClr val="DBDBDB"/>
      </a:lt2>
      <a:accent1>
        <a:srgbClr val="861F41"/>
      </a:accent1>
      <a:accent2>
        <a:srgbClr val="E87731"/>
      </a:accent2>
      <a:accent3>
        <a:srgbClr val="A5A5A5"/>
      </a:accent3>
      <a:accent4>
        <a:srgbClr val="417C79"/>
      </a:accent4>
      <a:accent5>
        <a:srgbClr val="E5E1E6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heme Colors 2">
      <a:dk1>
        <a:srgbClr val="861F41"/>
      </a:dk1>
      <a:lt1>
        <a:srgbClr val="FFFFFF"/>
      </a:lt1>
      <a:dk2>
        <a:srgbClr val="75787B"/>
      </a:dk2>
      <a:lt2>
        <a:srgbClr val="DBDBDB"/>
      </a:lt2>
      <a:accent1>
        <a:srgbClr val="861F41"/>
      </a:accent1>
      <a:accent2>
        <a:srgbClr val="E87731"/>
      </a:accent2>
      <a:accent3>
        <a:srgbClr val="A5A5A5"/>
      </a:accent3>
      <a:accent4>
        <a:srgbClr val="417C79"/>
      </a:accent4>
      <a:accent5>
        <a:srgbClr val="E5E1E6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heme Colors 2">
      <a:dk1>
        <a:srgbClr val="861F41"/>
      </a:dk1>
      <a:lt1>
        <a:srgbClr val="FFFFFF"/>
      </a:lt1>
      <a:dk2>
        <a:srgbClr val="75787B"/>
      </a:dk2>
      <a:lt2>
        <a:srgbClr val="DBDBDB"/>
      </a:lt2>
      <a:accent1>
        <a:srgbClr val="861F41"/>
      </a:accent1>
      <a:accent2>
        <a:srgbClr val="E87731"/>
      </a:accent2>
      <a:accent3>
        <a:srgbClr val="A5A5A5"/>
      </a:accent3>
      <a:accent4>
        <a:srgbClr val="417C79"/>
      </a:accent4>
      <a:accent5>
        <a:srgbClr val="E5E1E6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heme Colors 2">
      <a:dk1>
        <a:srgbClr val="861F41"/>
      </a:dk1>
      <a:lt1>
        <a:srgbClr val="FFFFFF"/>
      </a:lt1>
      <a:dk2>
        <a:srgbClr val="75787B"/>
      </a:dk2>
      <a:lt2>
        <a:srgbClr val="DBDBDB"/>
      </a:lt2>
      <a:accent1>
        <a:srgbClr val="861F41"/>
      </a:accent1>
      <a:accent2>
        <a:srgbClr val="E87731"/>
      </a:accent2>
      <a:accent3>
        <a:srgbClr val="A5A5A5"/>
      </a:accent3>
      <a:accent4>
        <a:srgbClr val="417C79"/>
      </a:accent4>
      <a:accent5>
        <a:srgbClr val="E5E1E6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Theme Colors 2">
      <a:dk1>
        <a:srgbClr val="861F41"/>
      </a:dk1>
      <a:lt1>
        <a:srgbClr val="FFFFFF"/>
      </a:lt1>
      <a:dk2>
        <a:srgbClr val="75787B"/>
      </a:dk2>
      <a:lt2>
        <a:srgbClr val="DBDBDB"/>
      </a:lt2>
      <a:accent1>
        <a:srgbClr val="861F41"/>
      </a:accent1>
      <a:accent2>
        <a:srgbClr val="E87731"/>
      </a:accent2>
      <a:accent3>
        <a:srgbClr val="A5A5A5"/>
      </a:accent3>
      <a:accent4>
        <a:srgbClr val="417C79"/>
      </a:accent4>
      <a:accent5>
        <a:srgbClr val="E5E1E6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Theme Colors 2">
      <a:dk1>
        <a:srgbClr val="861F41"/>
      </a:dk1>
      <a:lt1>
        <a:srgbClr val="FFFFFF"/>
      </a:lt1>
      <a:dk2>
        <a:srgbClr val="75787B"/>
      </a:dk2>
      <a:lt2>
        <a:srgbClr val="DBDBDB"/>
      </a:lt2>
      <a:accent1>
        <a:srgbClr val="861F41"/>
      </a:accent1>
      <a:accent2>
        <a:srgbClr val="E87731"/>
      </a:accent2>
      <a:accent3>
        <a:srgbClr val="A5A5A5"/>
      </a:accent3>
      <a:accent4>
        <a:srgbClr val="417C79"/>
      </a:accent4>
      <a:accent5>
        <a:srgbClr val="E5E1E6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Theme Colors 2">
      <a:dk1>
        <a:srgbClr val="861F41"/>
      </a:dk1>
      <a:lt1>
        <a:srgbClr val="FFFFFF"/>
      </a:lt1>
      <a:dk2>
        <a:srgbClr val="75787B"/>
      </a:dk2>
      <a:lt2>
        <a:srgbClr val="DBDBDB"/>
      </a:lt2>
      <a:accent1>
        <a:srgbClr val="861F41"/>
      </a:accent1>
      <a:accent2>
        <a:srgbClr val="E87731"/>
      </a:accent2>
      <a:accent3>
        <a:srgbClr val="A5A5A5"/>
      </a:accent3>
      <a:accent4>
        <a:srgbClr val="417C79"/>
      </a:accent4>
      <a:accent5>
        <a:srgbClr val="E5E1E6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Theme Colors 2">
      <a:dk1>
        <a:srgbClr val="861F41"/>
      </a:dk1>
      <a:lt1>
        <a:srgbClr val="FFFFFF"/>
      </a:lt1>
      <a:dk2>
        <a:srgbClr val="75787B"/>
      </a:dk2>
      <a:lt2>
        <a:srgbClr val="DBDBDB"/>
      </a:lt2>
      <a:accent1>
        <a:srgbClr val="861F41"/>
      </a:accent1>
      <a:accent2>
        <a:srgbClr val="E87731"/>
      </a:accent2>
      <a:accent3>
        <a:srgbClr val="A5A5A5"/>
      </a:accent3>
      <a:accent4>
        <a:srgbClr val="417C79"/>
      </a:accent4>
      <a:accent5>
        <a:srgbClr val="E5E1E6"/>
      </a:accent5>
      <a:accent6>
        <a:srgbClr val="003C7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brian_slides_template</Template>
  <TotalTime>30024</TotalTime>
  <Words>3015</Words>
  <Application>Microsoft Office PowerPoint</Application>
  <PresentationFormat>Widescreen</PresentationFormat>
  <Paragraphs>334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15</vt:i4>
      </vt:variant>
    </vt:vector>
  </HeadingPairs>
  <TitlesOfParts>
    <vt:vector size="35" baseType="lpstr">
      <vt:lpstr>Aptos</vt:lpstr>
      <vt:lpstr>Arial</vt:lpstr>
      <vt:lpstr>Calibri</vt:lpstr>
      <vt:lpstr>Calibri Light</vt:lpstr>
      <vt:lpstr>Cambria Math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Problem Overview</vt:lpstr>
      <vt:lpstr>Overview of This Month’s Work</vt:lpstr>
      <vt:lpstr>Updated ConOps</vt:lpstr>
      <vt:lpstr>Occupancy Tensor Data Structure</vt:lpstr>
      <vt:lpstr>Vehicle Performance Profile</vt:lpstr>
      <vt:lpstr>Path Planning Algorithm</vt:lpstr>
      <vt:lpstr>Distinct Maneuver Specifications</vt:lpstr>
      <vt:lpstr>Geofencing Strategy</vt:lpstr>
      <vt:lpstr>Efficiency Updates</vt:lpstr>
      <vt:lpstr>Occupancy Tensor Data Structure - Visualization</vt:lpstr>
      <vt:lpstr>Occupancy Tensor Data Structure - Visualization</vt:lpstr>
      <vt:lpstr>Path Planning Algorithm Results</vt:lpstr>
      <vt:lpstr>Future Work – Before December</vt:lpstr>
      <vt:lpstr>Future Work – Long Term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Collins, Nathan</cp:lastModifiedBy>
  <cp:revision>32</cp:revision>
  <dcterms:modified xsi:type="dcterms:W3CDTF">2024-11-25T00:53:36Z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2020-04-07T20:53:15Z</dcterms:created>
  <dc:creator>Yao, Yu</dc:creator>
  <dc:description/>
  <dc:language>en-US</dc:language>
  <cp:lastModifiedBy>Ella Atkins</cp:lastModifiedBy>
  <cp:lastPrinted>2020-11-14T22:47:45Z</cp:lastPrinted>
  <dcterms:modified xsi:type="dcterms:W3CDTF">2024-08-23T23:35:48Z</dcterms:modified>
  <cp:revision>1151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1</vt:r8>
  </property>
  <property fmtid="{D5CDD505-2E9C-101B-9397-08002B2CF9AE}" pid="3" name="PresentationFormat">
    <vt:lpwstr>Widescreen</vt:lpwstr>
  </property>
  <property fmtid="{D5CDD505-2E9C-101B-9397-08002B2CF9AE}" pid="4" name="Slides">
    <vt:r8>2</vt:r8>
  </property>
</Properties>
</file>